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aret Bold" charset="1" panose="00000000000000000000"/>
      <p:regular r:id="rId20"/>
    </p:embeddedFont>
    <p:embeddedFont>
      <p:font typeface="Garet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jpe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75482" y="5644117"/>
            <a:ext cx="8789338" cy="10817647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127909" y="3744723"/>
            <a:ext cx="2262783" cy="226278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217651" y="6220428"/>
            <a:ext cx="9070349" cy="6740247"/>
          </a:xfrm>
          <a:custGeom>
            <a:avLst/>
            <a:gdLst/>
            <a:ahLst/>
            <a:cxnLst/>
            <a:rect r="r" b="b" t="t" l="l"/>
            <a:pathLst>
              <a:path h="6740247" w="9070349">
                <a:moveTo>
                  <a:pt x="0" y="0"/>
                </a:moveTo>
                <a:lnTo>
                  <a:pt x="9070349" y="0"/>
                </a:lnTo>
                <a:lnTo>
                  <a:pt x="9070349" y="6740247"/>
                </a:lnTo>
                <a:lnTo>
                  <a:pt x="0" y="67402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98953" y="3533474"/>
            <a:ext cx="9690482" cy="245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87"/>
              </a:lnSpc>
            </a:pPr>
            <a:r>
              <a:rPr lang="en-US" sz="10203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Plant Disease Classification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794702"/>
            <a:ext cx="2207357" cy="462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9"/>
              </a:lnSpc>
            </a:pPr>
            <a:r>
              <a:rPr lang="en-US" sz="3370" spc="-31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CSE445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95672"/>
            <a:ext cx="5933619" cy="2962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605" spc="-14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SOLEMAN HOSSAIN           2021682042</a:t>
            </a:r>
          </a:p>
          <a:p>
            <a:pPr algn="just">
              <a:lnSpc>
                <a:spcPts val="3360"/>
              </a:lnSpc>
            </a:pPr>
            <a:r>
              <a:rPr lang="en-US" b="true" sz="2605" spc="-14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NAFIS MAHMUD                    2022396042</a:t>
            </a:r>
          </a:p>
          <a:p>
            <a:pPr algn="just">
              <a:lnSpc>
                <a:spcPts val="3360"/>
              </a:lnSpc>
            </a:pPr>
            <a:r>
              <a:rPr lang="en-US" b="true" sz="2605" spc="-14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SHAHRIAR RATUL                2111514642</a:t>
            </a:r>
          </a:p>
          <a:p>
            <a:pPr algn="just" marL="0" indent="0" lvl="1">
              <a:lnSpc>
                <a:spcPts val="3360"/>
              </a:lnSpc>
              <a:spcBef>
                <a:spcPct val="0"/>
              </a:spcBef>
            </a:pPr>
            <a:r>
              <a:rPr lang="en-US" b="true" sz="2605" spc="-143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DURJOY BARUA                    2131766642</a:t>
            </a:r>
          </a:p>
          <a:p>
            <a:pPr algn="just">
              <a:lnSpc>
                <a:spcPts val="3360"/>
              </a:lnSpc>
              <a:spcBef>
                <a:spcPct val="0"/>
              </a:spcBef>
            </a:pPr>
          </a:p>
          <a:p>
            <a:pPr algn="just">
              <a:lnSpc>
                <a:spcPts val="3360"/>
              </a:lnSpc>
              <a:spcBef>
                <a:spcPct val="0"/>
              </a:spcBef>
            </a:pPr>
          </a:p>
          <a:p>
            <a:pPr algn="just">
              <a:lnSpc>
                <a:spcPts val="3360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1226593" y="2453486"/>
            <a:ext cx="1093267" cy="109326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028700" y="2091259"/>
            <a:ext cx="7731804" cy="1802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2"/>
              </a:lnSpc>
            </a:pPr>
            <a:r>
              <a:rPr lang="en-US" b="true" sz="2226" spc="-122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DEPARTMENT OF CSE, NORTH SOUTH UNIVERSITY</a:t>
            </a:r>
          </a:p>
          <a:p>
            <a:pPr algn="just">
              <a:lnSpc>
                <a:spcPts val="2872"/>
              </a:lnSpc>
            </a:pPr>
          </a:p>
          <a:p>
            <a:pPr algn="just" marL="0" indent="0" lvl="1">
              <a:lnSpc>
                <a:spcPts val="2872"/>
              </a:lnSpc>
              <a:spcBef>
                <a:spcPct val="0"/>
              </a:spcBef>
            </a:pPr>
          </a:p>
          <a:p>
            <a:pPr algn="just">
              <a:lnSpc>
                <a:spcPts val="2872"/>
              </a:lnSpc>
              <a:spcBef>
                <a:spcPct val="0"/>
              </a:spcBef>
            </a:pPr>
          </a:p>
          <a:p>
            <a:pPr algn="just">
              <a:lnSpc>
                <a:spcPts val="287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95084" y="2055942"/>
            <a:ext cx="6874588" cy="68745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8751" y="1889125"/>
            <a:ext cx="11982986" cy="7949343"/>
            <a:chOff x="0" y="0"/>
            <a:chExt cx="1897799" cy="12589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7799" cy="1258973"/>
            </a:xfrm>
            <a:custGeom>
              <a:avLst/>
              <a:gdLst/>
              <a:ahLst/>
              <a:cxnLst/>
              <a:rect r="r" b="b" t="t" l="l"/>
              <a:pathLst>
                <a:path h="1258973" w="1897799">
                  <a:moveTo>
                    <a:pt x="14860" y="0"/>
                  </a:moveTo>
                  <a:lnTo>
                    <a:pt x="1882939" y="0"/>
                  </a:lnTo>
                  <a:cubicBezTo>
                    <a:pt x="1891146" y="0"/>
                    <a:pt x="1897799" y="6653"/>
                    <a:pt x="1897799" y="14860"/>
                  </a:cubicBezTo>
                  <a:lnTo>
                    <a:pt x="1897799" y="1244113"/>
                  </a:lnTo>
                  <a:cubicBezTo>
                    <a:pt x="1897799" y="1252320"/>
                    <a:pt x="1891146" y="1258973"/>
                    <a:pt x="1882939" y="1258973"/>
                  </a:cubicBezTo>
                  <a:lnTo>
                    <a:pt x="14860" y="1258973"/>
                  </a:lnTo>
                  <a:cubicBezTo>
                    <a:pt x="6653" y="1258973"/>
                    <a:pt x="0" y="1252320"/>
                    <a:pt x="0" y="1244113"/>
                  </a:cubicBezTo>
                  <a:lnTo>
                    <a:pt x="0" y="14860"/>
                  </a:lnTo>
                  <a:cubicBezTo>
                    <a:pt x="0" y="6653"/>
                    <a:pt x="6653" y="0"/>
                    <a:pt x="1486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75" r="0" b="-875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375168" y="3260968"/>
            <a:ext cx="4912832" cy="4464536"/>
          </a:xfrm>
          <a:custGeom>
            <a:avLst/>
            <a:gdLst/>
            <a:ahLst/>
            <a:cxnLst/>
            <a:rect r="r" b="b" t="t" l="l"/>
            <a:pathLst>
              <a:path h="4464536" w="4912832">
                <a:moveTo>
                  <a:pt x="0" y="0"/>
                </a:moveTo>
                <a:lnTo>
                  <a:pt x="4912832" y="0"/>
                </a:lnTo>
                <a:lnTo>
                  <a:pt x="4912832" y="4464537"/>
                </a:lnTo>
                <a:lnTo>
                  <a:pt x="0" y="4464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68751" y="890297"/>
            <a:ext cx="14726332" cy="9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PRECISION-RECALL CURVE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25421" y="786280"/>
            <a:ext cx="8144251" cy="814425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7860" y="1907897"/>
            <a:ext cx="10800817" cy="4888906"/>
            <a:chOff x="0" y="0"/>
            <a:chExt cx="2781386" cy="12589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81386" cy="1258973"/>
            </a:xfrm>
            <a:custGeom>
              <a:avLst/>
              <a:gdLst/>
              <a:ahLst/>
              <a:cxnLst/>
              <a:rect r="r" b="b" t="t" l="l"/>
              <a:pathLst>
                <a:path h="1258973" w="2781386">
                  <a:moveTo>
                    <a:pt x="16486" y="0"/>
                  </a:moveTo>
                  <a:lnTo>
                    <a:pt x="2764900" y="0"/>
                  </a:lnTo>
                  <a:cubicBezTo>
                    <a:pt x="2774005" y="0"/>
                    <a:pt x="2781386" y="7381"/>
                    <a:pt x="2781386" y="16486"/>
                  </a:cubicBezTo>
                  <a:lnTo>
                    <a:pt x="2781386" y="1242486"/>
                  </a:lnTo>
                  <a:cubicBezTo>
                    <a:pt x="2781386" y="1246859"/>
                    <a:pt x="2779649" y="1251052"/>
                    <a:pt x="2776557" y="1254144"/>
                  </a:cubicBezTo>
                  <a:cubicBezTo>
                    <a:pt x="2773465" y="1257236"/>
                    <a:pt x="2769272" y="1258973"/>
                    <a:pt x="2764900" y="1258973"/>
                  </a:cubicBezTo>
                  <a:lnTo>
                    <a:pt x="16486" y="1258973"/>
                  </a:lnTo>
                  <a:cubicBezTo>
                    <a:pt x="7381" y="1258973"/>
                    <a:pt x="0" y="1251592"/>
                    <a:pt x="0" y="1242486"/>
                  </a:cubicBezTo>
                  <a:lnTo>
                    <a:pt x="0" y="16486"/>
                  </a:lnTo>
                  <a:cubicBezTo>
                    <a:pt x="0" y="7381"/>
                    <a:pt x="7381" y="0"/>
                    <a:pt x="1648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512" r="0" b="-1512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628677" y="2626137"/>
            <a:ext cx="4912832" cy="4464536"/>
          </a:xfrm>
          <a:custGeom>
            <a:avLst/>
            <a:gdLst/>
            <a:ahLst/>
            <a:cxnLst/>
            <a:rect r="r" b="b" t="t" l="l"/>
            <a:pathLst>
              <a:path h="4464536" w="4912832">
                <a:moveTo>
                  <a:pt x="0" y="0"/>
                </a:moveTo>
                <a:lnTo>
                  <a:pt x="4912832" y="0"/>
                </a:lnTo>
                <a:lnTo>
                  <a:pt x="4912832" y="4464536"/>
                </a:lnTo>
                <a:lnTo>
                  <a:pt x="0" y="4464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7409" y="1194428"/>
            <a:ext cx="10048217" cy="58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01767" indent="-500883" lvl="1">
              <a:lnSpc>
                <a:spcPts val="4268"/>
              </a:lnSpc>
              <a:buFont typeface="Arial"/>
              <a:buChar char="•"/>
            </a:pPr>
            <a:r>
              <a:rPr lang="en-US" b="true" sz="463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CLASS DISTRIBUTION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7860" y="7205348"/>
            <a:ext cx="8227489" cy="130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8735" indent="-289367" lvl="1">
              <a:lnSpc>
                <a:spcPts val="3457"/>
              </a:lnSpc>
              <a:buFont typeface="Arial"/>
              <a:buChar char="•"/>
            </a:pPr>
            <a:r>
              <a:rPr lang="en-US" sz="2680" spc="-14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BALANCED DATASET ACROSS 38 CLASSES</a:t>
            </a:r>
          </a:p>
          <a:p>
            <a:pPr algn="l" marL="578735" indent="-289367" lvl="1">
              <a:lnSpc>
                <a:spcPts val="3457"/>
              </a:lnSpc>
              <a:buFont typeface="Arial"/>
              <a:buChar char="•"/>
            </a:pPr>
            <a:r>
              <a:rPr lang="en-US" sz="2680" spc="-14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EACH CLASS: 1700–2022 IMAGES</a:t>
            </a:r>
          </a:p>
          <a:p>
            <a:pPr algn="l" marL="578735" indent="-289367" lvl="1">
              <a:lnSpc>
                <a:spcPts val="3457"/>
              </a:lnSpc>
              <a:buFont typeface="Arial"/>
              <a:buChar char="•"/>
            </a:pPr>
            <a:r>
              <a:rPr lang="en-US" sz="2680" spc="-147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PROMOTES FAIRNESS AND REDUCES MODEL BIAS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628677" y="-4072125"/>
            <a:ext cx="8144251" cy="814425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058621" y="5817428"/>
            <a:ext cx="5825620" cy="58256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058621" y="-4798523"/>
            <a:ext cx="5440824" cy="6033951"/>
            <a:chOff x="0" y="0"/>
            <a:chExt cx="2421248" cy="2685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1248" cy="2685199"/>
            </a:xfrm>
            <a:custGeom>
              <a:avLst/>
              <a:gdLst/>
              <a:ahLst/>
              <a:cxnLst/>
              <a:rect r="r" b="b" t="t" l="l"/>
              <a:pathLst>
                <a:path h="2685199" w="2421248">
                  <a:moveTo>
                    <a:pt x="1210624" y="0"/>
                  </a:moveTo>
                  <a:cubicBezTo>
                    <a:pt x="542015" y="0"/>
                    <a:pt x="0" y="601102"/>
                    <a:pt x="0" y="1342599"/>
                  </a:cubicBezTo>
                  <a:cubicBezTo>
                    <a:pt x="0" y="2084097"/>
                    <a:pt x="542015" y="2685199"/>
                    <a:pt x="1210624" y="2685199"/>
                  </a:cubicBezTo>
                  <a:cubicBezTo>
                    <a:pt x="1879233" y="2685199"/>
                    <a:pt x="2421248" y="2084097"/>
                    <a:pt x="2421248" y="1342599"/>
                  </a:cubicBezTo>
                  <a:cubicBezTo>
                    <a:pt x="2421248" y="601102"/>
                    <a:pt x="1879233" y="0"/>
                    <a:pt x="1210624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26992" y="242212"/>
              <a:ext cx="1967264" cy="219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435809"/>
            <a:ext cx="5842440" cy="7430506"/>
          </a:xfrm>
          <a:custGeom>
            <a:avLst/>
            <a:gdLst/>
            <a:ahLst/>
            <a:cxnLst/>
            <a:rect r="r" b="b" t="t" l="l"/>
            <a:pathLst>
              <a:path h="7430506" w="5842440">
                <a:moveTo>
                  <a:pt x="0" y="0"/>
                </a:moveTo>
                <a:lnTo>
                  <a:pt x="5842440" y="0"/>
                </a:lnTo>
                <a:lnTo>
                  <a:pt x="5842440" y="7430506"/>
                </a:lnTo>
                <a:lnTo>
                  <a:pt x="0" y="743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38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855613" y="5997519"/>
            <a:ext cx="4912832" cy="4464536"/>
          </a:xfrm>
          <a:custGeom>
            <a:avLst/>
            <a:gdLst/>
            <a:ahLst/>
            <a:cxnLst/>
            <a:rect r="r" b="b" t="t" l="l"/>
            <a:pathLst>
              <a:path h="4464536" w="4912832">
                <a:moveTo>
                  <a:pt x="0" y="0"/>
                </a:moveTo>
                <a:lnTo>
                  <a:pt x="4912833" y="0"/>
                </a:lnTo>
                <a:lnTo>
                  <a:pt x="4912833" y="4464536"/>
                </a:lnTo>
                <a:lnTo>
                  <a:pt x="0" y="4464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57554" y="1089220"/>
            <a:ext cx="11116749" cy="9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27205" indent="-863603" lvl="1">
              <a:lnSpc>
                <a:spcPts val="7360"/>
              </a:lnSpc>
              <a:buFont typeface="Arial"/>
              <a:buChar char="•"/>
            </a:pPr>
            <a:r>
              <a:rPr lang="en-US" b="true" sz="8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SAMPLE OUTPUT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98352" y="3563222"/>
            <a:ext cx="9948467" cy="313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1982" indent="-355991" lvl="1">
              <a:lnSpc>
                <a:spcPts val="4254"/>
              </a:lnSpc>
              <a:spcBef>
                <a:spcPct val="0"/>
              </a:spcBef>
              <a:buFont typeface="Arial"/>
              <a:buChar char="•"/>
            </a:pPr>
            <a:r>
              <a:rPr lang="en-US" sz="3297" spc="-18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mage classified as Raspberry healthy</a:t>
            </a:r>
          </a:p>
          <a:p>
            <a:pPr algn="just" marL="711982" indent="-355991" lvl="1">
              <a:lnSpc>
                <a:spcPts val="4254"/>
              </a:lnSpc>
              <a:spcBef>
                <a:spcPct val="0"/>
              </a:spcBef>
              <a:buFont typeface="Arial"/>
              <a:buChar char="•"/>
            </a:pP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Accuracy: 99.6% confidence</a:t>
            </a:r>
          </a:p>
          <a:p>
            <a:pPr algn="just" marL="711982" indent="-355991" lvl="1">
              <a:lnSpc>
                <a:spcPts val="4254"/>
              </a:lnSpc>
              <a:spcBef>
                <a:spcPct val="0"/>
              </a:spcBef>
              <a:buFont typeface="Arial"/>
              <a:buChar char="•"/>
            </a:pP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odel: SimpleCNN + MLP</a:t>
            </a:r>
          </a:p>
          <a:p>
            <a:pPr algn="just" marL="711982" indent="-355991" lvl="1">
              <a:lnSpc>
                <a:spcPts val="4254"/>
              </a:lnSpc>
              <a:spcBef>
                <a:spcPct val="0"/>
              </a:spcBef>
              <a:buFont typeface="Arial"/>
              <a:buChar char="•"/>
            </a:pP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Used predict_image() with preprocessing and softmax</a:t>
            </a:r>
          </a:p>
          <a:p>
            <a:pPr algn="just" marL="0" indent="0" lvl="1">
              <a:lnSpc>
                <a:spcPts val="42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46490" y="5822464"/>
            <a:ext cx="5825620" cy="58256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273155" y="-3945902"/>
            <a:ext cx="5440824" cy="6033951"/>
            <a:chOff x="0" y="0"/>
            <a:chExt cx="2421248" cy="26851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21248" cy="2685199"/>
            </a:xfrm>
            <a:custGeom>
              <a:avLst/>
              <a:gdLst/>
              <a:ahLst/>
              <a:cxnLst/>
              <a:rect r="r" b="b" t="t" l="l"/>
              <a:pathLst>
                <a:path h="2685199" w="2421248">
                  <a:moveTo>
                    <a:pt x="1210624" y="0"/>
                  </a:moveTo>
                  <a:cubicBezTo>
                    <a:pt x="542015" y="0"/>
                    <a:pt x="0" y="601102"/>
                    <a:pt x="0" y="1342599"/>
                  </a:cubicBezTo>
                  <a:cubicBezTo>
                    <a:pt x="0" y="2084097"/>
                    <a:pt x="542015" y="2685199"/>
                    <a:pt x="1210624" y="2685199"/>
                  </a:cubicBezTo>
                  <a:cubicBezTo>
                    <a:pt x="1879233" y="2685199"/>
                    <a:pt x="2421248" y="2084097"/>
                    <a:pt x="2421248" y="1342599"/>
                  </a:cubicBezTo>
                  <a:cubicBezTo>
                    <a:pt x="2421248" y="601102"/>
                    <a:pt x="1879233" y="0"/>
                    <a:pt x="1210624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26992" y="242212"/>
              <a:ext cx="1967264" cy="219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435809"/>
            <a:ext cx="6194609" cy="7430506"/>
          </a:xfrm>
          <a:custGeom>
            <a:avLst/>
            <a:gdLst/>
            <a:ahLst/>
            <a:cxnLst/>
            <a:rect r="r" b="b" t="t" l="l"/>
            <a:pathLst>
              <a:path h="7430506" w="6194609">
                <a:moveTo>
                  <a:pt x="0" y="0"/>
                </a:moveTo>
                <a:lnTo>
                  <a:pt x="6194609" y="0"/>
                </a:lnTo>
                <a:lnTo>
                  <a:pt x="6194609" y="7430506"/>
                </a:lnTo>
                <a:lnTo>
                  <a:pt x="0" y="743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8252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273155" y="5822464"/>
            <a:ext cx="4912832" cy="4464536"/>
          </a:xfrm>
          <a:custGeom>
            <a:avLst/>
            <a:gdLst/>
            <a:ahLst/>
            <a:cxnLst/>
            <a:rect r="r" b="b" t="t" l="l"/>
            <a:pathLst>
              <a:path h="4464536" w="4912832">
                <a:moveTo>
                  <a:pt x="0" y="0"/>
                </a:moveTo>
                <a:lnTo>
                  <a:pt x="4912832" y="0"/>
                </a:lnTo>
                <a:lnTo>
                  <a:pt x="4912832" y="4464536"/>
                </a:lnTo>
                <a:lnTo>
                  <a:pt x="0" y="4464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57554" y="1089220"/>
            <a:ext cx="11116749" cy="9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727205" indent="-863603" lvl="1">
              <a:lnSpc>
                <a:spcPts val="7360"/>
              </a:lnSpc>
              <a:buFont typeface="Arial"/>
              <a:buChar char="•"/>
            </a:pPr>
            <a:r>
              <a:rPr lang="en-US" b="true" sz="800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Overview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27197" y="2516686"/>
            <a:ext cx="8190818" cy="3867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2"/>
              </a:lnSpc>
              <a:spcBef>
                <a:spcPct val="0"/>
              </a:spcBef>
            </a:pPr>
          </a:p>
          <a:p>
            <a:pPr algn="just" marL="586193" indent="-293096" lvl="1">
              <a:lnSpc>
                <a:spcPts val="3502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pc="-14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GPU-accelerated MLP model is fast and accurate</a:t>
            </a:r>
          </a:p>
          <a:p>
            <a:pPr algn="just" marL="586193" indent="-293096" lvl="1">
              <a:lnSpc>
                <a:spcPts val="3502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pc="-14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Competitive performance vs CNNs</a:t>
            </a:r>
          </a:p>
          <a:p>
            <a:pPr algn="just" marL="586193" indent="-293096" lvl="1">
              <a:lnSpc>
                <a:spcPts val="3502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pc="-14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Suitable for real-world agricultural deployment</a:t>
            </a:r>
          </a:p>
          <a:p>
            <a:pPr algn="just" marL="586193" indent="-293096" lvl="1">
              <a:lnSpc>
                <a:spcPts val="3502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pc="-14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Future work:</a:t>
            </a:r>
          </a:p>
          <a:p>
            <a:pPr algn="just" marL="586193" indent="-293096" lvl="1">
              <a:lnSpc>
                <a:spcPts val="3502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pc="-14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Hybrid models</a:t>
            </a:r>
          </a:p>
          <a:p>
            <a:pPr algn="just" marL="586193" indent="-293096" lvl="1">
              <a:lnSpc>
                <a:spcPts val="3502"/>
              </a:lnSpc>
              <a:spcBef>
                <a:spcPct val="0"/>
              </a:spcBef>
              <a:buFont typeface="Arial"/>
              <a:buChar char="•"/>
            </a:pPr>
            <a:r>
              <a:rPr lang="en-US" sz="2715" spc="-149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More robust optimization</a:t>
            </a:r>
          </a:p>
          <a:p>
            <a:pPr algn="just" marL="0" indent="0" lvl="1">
              <a:lnSpc>
                <a:spcPts val="35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52457" y="5081114"/>
            <a:ext cx="11983086" cy="1198308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81376" y="2896998"/>
            <a:ext cx="13725248" cy="2184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04"/>
              </a:lnSpc>
            </a:pPr>
            <a:r>
              <a:rPr lang="en-US" sz="17287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Thank You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92047" y="6459396"/>
            <a:ext cx="2119332" cy="21193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634362" y="2449323"/>
            <a:ext cx="1378281" cy="13782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314941" y="5243598"/>
            <a:ext cx="11658118" cy="1165811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t="0" r="-24906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17635" y="3663949"/>
            <a:ext cx="4664088" cy="5594351"/>
            <a:chOff x="0" y="0"/>
            <a:chExt cx="745111" cy="8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5111" cy="893725"/>
            </a:xfrm>
            <a:custGeom>
              <a:avLst/>
              <a:gdLst/>
              <a:ahLst/>
              <a:cxnLst/>
              <a:rect r="r" b="b" t="t" l="l"/>
              <a:pathLst>
                <a:path h="893725" w="745111">
                  <a:moveTo>
                    <a:pt x="43157" y="0"/>
                  </a:moveTo>
                  <a:lnTo>
                    <a:pt x="701954" y="0"/>
                  </a:lnTo>
                  <a:cubicBezTo>
                    <a:pt x="713400" y="0"/>
                    <a:pt x="724377" y="4547"/>
                    <a:pt x="732470" y="12641"/>
                  </a:cubicBezTo>
                  <a:cubicBezTo>
                    <a:pt x="740564" y="20734"/>
                    <a:pt x="745111" y="31711"/>
                    <a:pt x="745111" y="43157"/>
                  </a:cubicBezTo>
                  <a:lnTo>
                    <a:pt x="745111" y="850568"/>
                  </a:lnTo>
                  <a:cubicBezTo>
                    <a:pt x="745111" y="874403"/>
                    <a:pt x="725789" y="893725"/>
                    <a:pt x="701954" y="893725"/>
                  </a:cubicBezTo>
                  <a:lnTo>
                    <a:pt x="43157" y="893725"/>
                  </a:lnTo>
                  <a:cubicBezTo>
                    <a:pt x="19322" y="893725"/>
                    <a:pt x="0" y="874403"/>
                    <a:pt x="0" y="850568"/>
                  </a:cubicBezTo>
                  <a:lnTo>
                    <a:pt x="0" y="43157"/>
                  </a:lnTo>
                  <a:cubicBezTo>
                    <a:pt x="0" y="19322"/>
                    <a:pt x="19322" y="0"/>
                    <a:pt x="43157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745111" cy="9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94506" y="3663949"/>
            <a:ext cx="4664088" cy="5594351"/>
            <a:chOff x="0" y="0"/>
            <a:chExt cx="745111" cy="89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5111" cy="893725"/>
            </a:xfrm>
            <a:custGeom>
              <a:avLst/>
              <a:gdLst/>
              <a:ahLst/>
              <a:cxnLst/>
              <a:rect r="r" b="b" t="t" l="l"/>
              <a:pathLst>
                <a:path h="893725" w="745111">
                  <a:moveTo>
                    <a:pt x="43157" y="0"/>
                  </a:moveTo>
                  <a:lnTo>
                    <a:pt x="701954" y="0"/>
                  </a:lnTo>
                  <a:cubicBezTo>
                    <a:pt x="713400" y="0"/>
                    <a:pt x="724377" y="4547"/>
                    <a:pt x="732470" y="12641"/>
                  </a:cubicBezTo>
                  <a:cubicBezTo>
                    <a:pt x="740564" y="20734"/>
                    <a:pt x="745111" y="31711"/>
                    <a:pt x="745111" y="43157"/>
                  </a:cubicBezTo>
                  <a:lnTo>
                    <a:pt x="745111" y="850568"/>
                  </a:lnTo>
                  <a:cubicBezTo>
                    <a:pt x="745111" y="874403"/>
                    <a:pt x="725789" y="893725"/>
                    <a:pt x="701954" y="893725"/>
                  </a:cubicBezTo>
                  <a:lnTo>
                    <a:pt x="43157" y="893725"/>
                  </a:lnTo>
                  <a:cubicBezTo>
                    <a:pt x="19322" y="893725"/>
                    <a:pt x="0" y="874403"/>
                    <a:pt x="0" y="850568"/>
                  </a:cubicBezTo>
                  <a:lnTo>
                    <a:pt x="0" y="43157"/>
                  </a:lnTo>
                  <a:cubicBezTo>
                    <a:pt x="0" y="19322"/>
                    <a:pt x="19322" y="0"/>
                    <a:pt x="43157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745111" cy="9032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188521" y="4174049"/>
            <a:ext cx="656394" cy="65639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52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302514" y="4358176"/>
            <a:ext cx="429477" cy="288140"/>
          </a:xfrm>
          <a:custGeom>
            <a:avLst/>
            <a:gdLst/>
            <a:ahLst/>
            <a:cxnLst/>
            <a:rect r="r" b="b" t="t" l="l"/>
            <a:pathLst>
              <a:path h="288140" w="429477">
                <a:moveTo>
                  <a:pt x="0" y="0"/>
                </a:moveTo>
                <a:lnTo>
                  <a:pt x="429477" y="0"/>
                </a:lnTo>
                <a:lnTo>
                  <a:pt x="429477" y="288140"/>
                </a:lnTo>
                <a:lnTo>
                  <a:pt x="0" y="28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88521" y="5370638"/>
            <a:ext cx="328732" cy="418525"/>
          </a:xfrm>
          <a:custGeom>
            <a:avLst/>
            <a:gdLst/>
            <a:ahLst/>
            <a:cxnLst/>
            <a:rect r="r" b="b" t="t" l="l"/>
            <a:pathLst>
              <a:path h="418525" w="328732">
                <a:moveTo>
                  <a:pt x="0" y="0"/>
                </a:moveTo>
                <a:lnTo>
                  <a:pt x="328732" y="0"/>
                </a:lnTo>
                <a:lnTo>
                  <a:pt x="328732" y="418525"/>
                </a:lnTo>
                <a:lnTo>
                  <a:pt x="0" y="418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2615374"/>
            <a:ext cx="5922222" cy="6642926"/>
            <a:chOff x="0" y="0"/>
            <a:chExt cx="917507" cy="102916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7507" cy="1029163"/>
            </a:xfrm>
            <a:custGeom>
              <a:avLst/>
              <a:gdLst/>
              <a:ahLst/>
              <a:cxnLst/>
              <a:rect r="r" b="b" t="t" l="l"/>
              <a:pathLst>
                <a:path h="1029163" w="917507">
                  <a:moveTo>
                    <a:pt x="30067" y="0"/>
                  </a:moveTo>
                  <a:lnTo>
                    <a:pt x="887440" y="0"/>
                  </a:lnTo>
                  <a:cubicBezTo>
                    <a:pt x="904046" y="0"/>
                    <a:pt x="917507" y="13462"/>
                    <a:pt x="917507" y="30067"/>
                  </a:cubicBezTo>
                  <a:lnTo>
                    <a:pt x="917507" y="999096"/>
                  </a:lnTo>
                  <a:cubicBezTo>
                    <a:pt x="917507" y="1007070"/>
                    <a:pt x="914340" y="1014718"/>
                    <a:pt x="908701" y="1020357"/>
                  </a:cubicBezTo>
                  <a:cubicBezTo>
                    <a:pt x="903062" y="1025995"/>
                    <a:pt x="895414" y="1029163"/>
                    <a:pt x="887440" y="1029163"/>
                  </a:cubicBezTo>
                  <a:lnTo>
                    <a:pt x="30067" y="1029163"/>
                  </a:lnTo>
                  <a:cubicBezTo>
                    <a:pt x="13462" y="1029163"/>
                    <a:pt x="0" y="1015702"/>
                    <a:pt x="0" y="999096"/>
                  </a:cubicBezTo>
                  <a:lnTo>
                    <a:pt x="0" y="30067"/>
                  </a:lnTo>
                  <a:cubicBezTo>
                    <a:pt x="0" y="13462"/>
                    <a:pt x="13462" y="0"/>
                    <a:pt x="30067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779" r="0" b="-16779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7912377" y="4358176"/>
            <a:ext cx="656394" cy="65639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523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068827" y="4502246"/>
            <a:ext cx="385644" cy="385644"/>
          </a:xfrm>
          <a:custGeom>
            <a:avLst/>
            <a:gdLst/>
            <a:ahLst/>
            <a:cxnLst/>
            <a:rect r="r" b="b" t="t" l="l"/>
            <a:pathLst>
              <a:path h="385644" w="385644">
                <a:moveTo>
                  <a:pt x="0" y="0"/>
                </a:moveTo>
                <a:lnTo>
                  <a:pt x="385643" y="0"/>
                </a:lnTo>
                <a:lnTo>
                  <a:pt x="385643" y="385643"/>
                </a:lnTo>
                <a:lnTo>
                  <a:pt x="0" y="3856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594506" y="2410010"/>
            <a:ext cx="7207835" cy="9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52887" y="5550145"/>
            <a:ext cx="3805133" cy="1802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6"/>
              </a:lnSpc>
              <a:spcBef>
                <a:spcPct val="0"/>
              </a:spcBef>
            </a:pPr>
            <a:r>
              <a:rPr lang="en-US" sz="2253" spc="-123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To revolutionize agriculture through AI-powered early detection of plant diseases, enhancing food security and sustainability worldwide.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594506" y="5560851"/>
            <a:ext cx="4266819" cy="1984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205" indent="-264102" lvl="1">
              <a:lnSpc>
                <a:spcPts val="3156"/>
              </a:lnSpc>
              <a:spcBef>
                <a:spcPct val="0"/>
              </a:spcBef>
              <a:buFont typeface="Arial"/>
              <a:buChar char="•"/>
            </a:pPr>
            <a:r>
              <a:rPr lang="en-US" sz="2446" spc="-1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</a:t>
            </a:r>
            <a:r>
              <a:rPr lang="en-US" sz="2446" spc="-1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lant diseases reduce crop yield and quality.</a:t>
            </a:r>
          </a:p>
          <a:p>
            <a:pPr algn="l" marL="528205" indent="-264102" lvl="1">
              <a:lnSpc>
                <a:spcPts val="3156"/>
              </a:lnSpc>
              <a:spcBef>
                <a:spcPct val="0"/>
              </a:spcBef>
              <a:buFont typeface="Arial"/>
              <a:buChar char="•"/>
            </a:pPr>
            <a:r>
              <a:rPr lang="en-US" sz="2446" spc="-134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Early detection is essential to reduce losses.</a:t>
            </a:r>
          </a:p>
          <a:p>
            <a:pPr algn="l">
              <a:lnSpc>
                <a:spcPts val="3156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4100296" y="4339126"/>
            <a:ext cx="1049383" cy="346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837"/>
              </a:lnSpc>
              <a:spcBef>
                <a:spcPct val="0"/>
              </a:spcBef>
            </a:pPr>
            <a:r>
              <a:rPr lang="en-US" b="true" sz="2199" spc="-120">
                <a:solidFill>
                  <a:srgbClr val="195233"/>
                </a:solidFill>
                <a:latin typeface="Garet Bold"/>
                <a:ea typeface="Garet Bold"/>
                <a:cs typeface="Garet Bold"/>
                <a:sym typeface="Garet Bold"/>
              </a:rPr>
              <a:t>Vision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825945" y="4483196"/>
            <a:ext cx="1230351" cy="346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2837"/>
              </a:lnSpc>
              <a:spcBef>
                <a:spcPct val="0"/>
              </a:spcBef>
            </a:pPr>
            <a:r>
              <a:rPr lang="en-US" b="true" sz="2199" spc="-120">
                <a:solidFill>
                  <a:srgbClr val="195233"/>
                </a:solidFill>
                <a:latin typeface="Garet Bold"/>
                <a:ea typeface="Garet Bold"/>
                <a:cs typeface="Garet Bold"/>
                <a:sym typeface="Garet Bold"/>
              </a:rPr>
              <a:t>Problem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7579" y="6501689"/>
            <a:ext cx="9412111" cy="941211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79365" y="1071982"/>
            <a:ext cx="1831835" cy="183183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863163" y="255780"/>
            <a:ext cx="816202" cy="81620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511200" y="2763454"/>
            <a:ext cx="8115300" cy="9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DATASET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2544379"/>
            <a:ext cx="6877256" cy="6713921"/>
          </a:xfrm>
          <a:custGeom>
            <a:avLst/>
            <a:gdLst/>
            <a:ahLst/>
            <a:cxnLst/>
            <a:rect r="r" b="b" t="t" l="l"/>
            <a:pathLst>
              <a:path h="6713921" w="6877256">
                <a:moveTo>
                  <a:pt x="0" y="0"/>
                </a:moveTo>
                <a:lnTo>
                  <a:pt x="6877256" y="0"/>
                </a:lnTo>
                <a:lnTo>
                  <a:pt x="6877256" y="6713921"/>
                </a:lnTo>
                <a:lnTo>
                  <a:pt x="0" y="6713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511200" y="3513995"/>
            <a:ext cx="10479024" cy="4819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3"/>
              </a:lnSpc>
              <a:spcBef>
                <a:spcPct val="0"/>
              </a:spcBef>
            </a:pPr>
          </a:p>
          <a:p>
            <a:pPr algn="l">
              <a:lnSpc>
                <a:spcPts val="4253"/>
              </a:lnSpc>
              <a:spcBef>
                <a:spcPct val="0"/>
              </a:spcBef>
            </a:pPr>
            <a:r>
              <a:rPr lang="en-US" sz="3297" spc="-18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Source:  Kaggle Plant Disease Dataset</a:t>
            </a:r>
          </a:p>
          <a:p>
            <a:pPr algn="l">
              <a:lnSpc>
                <a:spcPts val="4253"/>
              </a:lnSpc>
              <a:spcBef>
                <a:spcPct val="0"/>
              </a:spcBef>
            </a:pPr>
          </a:p>
          <a:p>
            <a:pPr algn="l">
              <a:lnSpc>
                <a:spcPts val="4253"/>
              </a:lnSpc>
              <a:spcBef>
                <a:spcPct val="0"/>
              </a:spcBef>
            </a:pPr>
            <a:r>
              <a:rPr lang="en-US" sz="3297" spc="-18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Total Classes:  38 (Healthy + Diseased)</a:t>
            </a:r>
          </a:p>
          <a:p>
            <a:pPr algn="l">
              <a:lnSpc>
                <a:spcPts val="4253"/>
              </a:lnSpc>
              <a:spcBef>
                <a:spcPct val="0"/>
              </a:spcBef>
            </a:pPr>
          </a:p>
          <a:p>
            <a:pPr algn="l">
              <a:lnSpc>
                <a:spcPts val="4253"/>
              </a:lnSpc>
              <a:spcBef>
                <a:spcPct val="0"/>
              </a:spcBef>
            </a:pPr>
            <a:r>
              <a:rPr lang="en-US" sz="3297" spc="-18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Splits:  Train / Validation / Test</a:t>
            </a:r>
          </a:p>
          <a:p>
            <a:pPr algn="l">
              <a:lnSpc>
                <a:spcPts val="4253"/>
              </a:lnSpc>
              <a:spcBef>
                <a:spcPct val="0"/>
              </a:spcBef>
            </a:pPr>
          </a:p>
          <a:p>
            <a:pPr algn="l">
              <a:lnSpc>
                <a:spcPts val="4253"/>
              </a:lnSpc>
              <a:spcBef>
                <a:spcPct val="0"/>
              </a:spcBef>
            </a:pPr>
            <a:r>
              <a:rPr lang="en-US" sz="3297" spc="-18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Image Size:  128 × 128</a:t>
            </a:r>
          </a:p>
          <a:p>
            <a:pPr algn="l">
              <a:lnSpc>
                <a:spcPts val="42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04232" cy="493881"/>
          </a:xfrm>
          <a:custGeom>
            <a:avLst/>
            <a:gdLst/>
            <a:ahLst/>
            <a:cxnLst/>
            <a:rect r="r" b="b" t="t" l="l"/>
            <a:pathLst>
              <a:path h="493881" w="504232">
                <a:moveTo>
                  <a:pt x="0" y="0"/>
                </a:moveTo>
                <a:lnTo>
                  <a:pt x="504232" y="0"/>
                </a:lnTo>
                <a:lnTo>
                  <a:pt x="504232" y="493881"/>
                </a:lnTo>
                <a:lnTo>
                  <a:pt x="0" y="4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482169"/>
            <a:ext cx="12138572" cy="4954243"/>
            <a:chOff x="0" y="0"/>
            <a:chExt cx="1048249" cy="4278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8249" cy="427833"/>
            </a:xfrm>
            <a:custGeom>
              <a:avLst/>
              <a:gdLst/>
              <a:ahLst/>
              <a:cxnLst/>
              <a:rect r="r" b="b" t="t" l="l"/>
              <a:pathLst>
                <a:path h="427833" w="1048249">
                  <a:moveTo>
                    <a:pt x="28063" y="0"/>
                  </a:moveTo>
                  <a:lnTo>
                    <a:pt x="1020186" y="0"/>
                  </a:lnTo>
                  <a:cubicBezTo>
                    <a:pt x="1035684" y="0"/>
                    <a:pt x="1048249" y="12564"/>
                    <a:pt x="1048249" y="28063"/>
                  </a:cubicBezTo>
                  <a:lnTo>
                    <a:pt x="1048249" y="399770"/>
                  </a:lnTo>
                  <a:cubicBezTo>
                    <a:pt x="1048249" y="407212"/>
                    <a:pt x="1045292" y="414350"/>
                    <a:pt x="1040029" y="419613"/>
                  </a:cubicBezTo>
                  <a:cubicBezTo>
                    <a:pt x="1034766" y="424876"/>
                    <a:pt x="1027628" y="427833"/>
                    <a:pt x="1020186" y="427833"/>
                  </a:cubicBezTo>
                  <a:lnTo>
                    <a:pt x="28063" y="427833"/>
                  </a:lnTo>
                  <a:cubicBezTo>
                    <a:pt x="12564" y="427833"/>
                    <a:pt x="0" y="415268"/>
                    <a:pt x="0" y="399770"/>
                  </a:cubicBezTo>
                  <a:lnTo>
                    <a:pt x="0" y="28063"/>
                  </a:lnTo>
                  <a:cubicBezTo>
                    <a:pt x="0" y="20620"/>
                    <a:pt x="2957" y="13482"/>
                    <a:pt x="8219" y="8219"/>
                  </a:cubicBezTo>
                  <a:cubicBezTo>
                    <a:pt x="13482" y="2957"/>
                    <a:pt x="20620" y="0"/>
                    <a:pt x="28063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048249" cy="437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271453" y="6017570"/>
            <a:ext cx="7655441" cy="7655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113447" y="2169018"/>
            <a:ext cx="7145853" cy="7089282"/>
          </a:xfrm>
          <a:custGeom>
            <a:avLst/>
            <a:gdLst/>
            <a:ahLst/>
            <a:cxnLst/>
            <a:rect r="r" b="b" t="t" l="l"/>
            <a:pathLst>
              <a:path h="7089282" w="7145853">
                <a:moveTo>
                  <a:pt x="0" y="0"/>
                </a:moveTo>
                <a:lnTo>
                  <a:pt x="7145853" y="0"/>
                </a:lnTo>
                <a:lnTo>
                  <a:pt x="7145853" y="7089282"/>
                </a:lnTo>
                <a:lnTo>
                  <a:pt x="0" y="708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826521" y="1071982"/>
            <a:ext cx="1746291" cy="174629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32932" y="4085265"/>
            <a:ext cx="7611068" cy="9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60"/>
              </a:lnSpc>
            </a:pPr>
            <a:r>
              <a:rPr lang="en-US" sz="8000" b="true">
                <a:solidFill>
                  <a:srgbClr val="195233"/>
                </a:solidFill>
                <a:latin typeface="Garet Bold"/>
                <a:ea typeface="Garet Bold"/>
                <a:cs typeface="Garet Bold"/>
                <a:sym typeface="Garet Bold"/>
              </a:rPr>
              <a:t> Methodology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92047" y="5383943"/>
            <a:ext cx="9739684" cy="2085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100" indent="-237050" lvl="1">
              <a:lnSpc>
                <a:spcPts val="2832"/>
              </a:lnSpc>
              <a:spcBef>
                <a:spcPct val="0"/>
              </a:spcBef>
              <a:buFont typeface="Arial"/>
              <a:buChar char="•"/>
            </a:pPr>
            <a:r>
              <a:rPr lang="en-US" sz="2195" spc="-120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Py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h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on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3.12.6,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CUDA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ool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k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it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12.6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P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y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or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ch</a:t>
            </a:r>
          </a:p>
          <a:p>
            <a:pPr algn="just" marL="474100" indent="-237050" lvl="1">
              <a:lnSpc>
                <a:spcPts val="2832"/>
              </a:lnSpc>
              <a:spcBef>
                <a:spcPct val="0"/>
              </a:spcBef>
              <a:buFont typeface="Arial"/>
              <a:buChar char="•"/>
            </a:pP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Pre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pro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essing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u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si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n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g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orc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hv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ision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tr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an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sforms</a:t>
            </a:r>
          </a:p>
          <a:p>
            <a:pPr algn="just" marL="474100" indent="-237050" lvl="1">
              <a:lnSpc>
                <a:spcPts val="2832"/>
              </a:lnSpc>
              <a:spcBef>
                <a:spcPct val="0"/>
              </a:spcBef>
              <a:buFont typeface="Arial"/>
              <a:buChar char="•"/>
            </a:pP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Feat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ure e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x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tra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tion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CNN</a:t>
            </a:r>
          </a:p>
          <a:p>
            <a:pPr algn="just" marL="474100" indent="-237050" lvl="1">
              <a:lnSpc>
                <a:spcPts val="2832"/>
              </a:lnSpc>
              <a:spcBef>
                <a:spcPct val="0"/>
              </a:spcBef>
              <a:buFont typeface="Arial"/>
              <a:buChar char="•"/>
            </a:pP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l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ass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f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t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ion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MLP</a:t>
            </a:r>
          </a:p>
          <a:p>
            <a:pPr algn="just" marL="474100" indent="-237050" lvl="1">
              <a:lnSpc>
                <a:spcPts val="2832"/>
              </a:lnSpc>
              <a:spcBef>
                <a:spcPct val="0"/>
              </a:spcBef>
              <a:buFont typeface="Arial"/>
              <a:buChar char="•"/>
            </a:pP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tr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cs: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Ac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ur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ac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y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P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re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ci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sion,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Re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cal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l,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F1-</a:t>
            </a:r>
            <a:r>
              <a:rPr lang="en-US" sz="2195" spc="-120" strike="noStrike" u="none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score</a:t>
            </a:r>
          </a:p>
          <a:p>
            <a:pPr algn="just" marL="0" indent="0" lvl="1">
              <a:lnSpc>
                <a:spcPts val="283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54636" y="1162890"/>
            <a:ext cx="7783336" cy="5016372"/>
            <a:chOff x="0" y="0"/>
            <a:chExt cx="4285688" cy="2762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5688" cy="2762133"/>
            </a:xfrm>
            <a:custGeom>
              <a:avLst/>
              <a:gdLst/>
              <a:ahLst/>
              <a:cxnLst/>
              <a:rect r="r" b="b" t="t" l="l"/>
              <a:pathLst>
                <a:path h="2762133" w="4285688">
                  <a:moveTo>
                    <a:pt x="2142844" y="0"/>
                  </a:moveTo>
                  <a:cubicBezTo>
                    <a:pt x="959384" y="0"/>
                    <a:pt x="0" y="618325"/>
                    <a:pt x="0" y="1381066"/>
                  </a:cubicBezTo>
                  <a:cubicBezTo>
                    <a:pt x="0" y="2143808"/>
                    <a:pt x="959384" y="2762133"/>
                    <a:pt x="2142844" y="2762133"/>
                  </a:cubicBezTo>
                  <a:cubicBezTo>
                    <a:pt x="3326304" y="2762133"/>
                    <a:pt x="4285688" y="2143808"/>
                    <a:pt x="4285688" y="1381066"/>
                  </a:cubicBezTo>
                  <a:cubicBezTo>
                    <a:pt x="4285688" y="618325"/>
                    <a:pt x="3326304" y="0"/>
                    <a:pt x="2142844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401783" y="249425"/>
              <a:ext cx="3482122" cy="2253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162781"/>
            <a:ext cx="9131070" cy="11220461"/>
          </a:xfrm>
          <a:custGeom>
            <a:avLst/>
            <a:gdLst/>
            <a:ahLst/>
            <a:cxnLst/>
            <a:rect r="r" b="b" t="t" l="l"/>
            <a:pathLst>
              <a:path h="11220461" w="9131070">
                <a:moveTo>
                  <a:pt x="0" y="0"/>
                </a:moveTo>
                <a:lnTo>
                  <a:pt x="9131070" y="0"/>
                </a:lnTo>
                <a:lnTo>
                  <a:pt x="9131070" y="11220462"/>
                </a:lnTo>
                <a:lnTo>
                  <a:pt x="0" y="11220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9" t="0" r="-2294" b="-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6573" y="7758255"/>
            <a:ext cx="4022827" cy="4114800"/>
          </a:xfrm>
          <a:custGeom>
            <a:avLst/>
            <a:gdLst/>
            <a:ahLst/>
            <a:cxnLst/>
            <a:rect r="r" b="b" t="t" l="l"/>
            <a:pathLst>
              <a:path h="4114800" w="4022827">
                <a:moveTo>
                  <a:pt x="0" y="0"/>
                </a:moveTo>
                <a:lnTo>
                  <a:pt x="4022827" y="0"/>
                </a:lnTo>
                <a:lnTo>
                  <a:pt x="40228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2011" y="2275680"/>
            <a:ext cx="7048806" cy="4456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49"/>
              </a:lnSpc>
            </a:pPr>
            <a:r>
              <a:rPr lang="en-US" b="true" sz="287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CNN Feature Extractor:</a:t>
            </a:r>
          </a:p>
          <a:p>
            <a:pPr algn="just">
              <a:lnSpc>
                <a:spcPts val="2649"/>
              </a:lnSpc>
            </a:pPr>
          </a:p>
          <a:p>
            <a:pPr algn="just" marL="621756" indent="-310878" lvl="1">
              <a:lnSpc>
                <a:spcPts val="2649"/>
              </a:lnSpc>
              <a:buFont typeface="Arial"/>
              <a:buChar char="•"/>
            </a:pPr>
            <a:r>
              <a:rPr lang="en-US" b="true" sz="287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2 Conv2</a:t>
            </a:r>
            <a:r>
              <a:rPr lang="en-US" b="true" sz="287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 Layers</a:t>
            </a:r>
          </a:p>
          <a:p>
            <a:pPr algn="just" marL="621756" indent="-310878" lvl="1">
              <a:lnSpc>
                <a:spcPts val="2649"/>
              </a:lnSpc>
              <a:buFont typeface="Arial"/>
              <a:buChar char="•"/>
            </a:pPr>
            <a:r>
              <a:rPr lang="en-US" b="true" sz="287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MaxPooling</a:t>
            </a:r>
          </a:p>
          <a:p>
            <a:pPr algn="just" marL="621756" indent="-310878" lvl="1">
              <a:lnSpc>
                <a:spcPts val="2649"/>
              </a:lnSpc>
              <a:buFont typeface="Arial"/>
              <a:buChar char="•"/>
            </a:pPr>
          </a:p>
          <a:p>
            <a:pPr algn="just">
              <a:lnSpc>
                <a:spcPts val="2649"/>
              </a:lnSpc>
            </a:pPr>
            <a:r>
              <a:rPr lang="en-US" sz="287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Classifier (MLP):</a:t>
            </a:r>
          </a:p>
          <a:p>
            <a:pPr algn="just" marL="621756" indent="-310878" lvl="1">
              <a:lnSpc>
                <a:spcPts val="2649"/>
              </a:lnSpc>
              <a:buFont typeface="Arial"/>
              <a:buChar char="•"/>
            </a:pPr>
            <a:r>
              <a:rPr lang="en-US" b="true" sz="287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Fully Connected Layer</a:t>
            </a:r>
          </a:p>
          <a:p>
            <a:pPr algn="just" marL="621756" indent="-310878" lvl="1">
              <a:lnSpc>
                <a:spcPts val="2649"/>
              </a:lnSpc>
              <a:buFont typeface="Arial"/>
              <a:buChar char="•"/>
            </a:pPr>
            <a:r>
              <a:rPr lang="en-US" b="true" sz="287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Dropout</a:t>
            </a:r>
          </a:p>
          <a:p>
            <a:pPr algn="just">
              <a:lnSpc>
                <a:spcPts val="2649"/>
              </a:lnSpc>
            </a:pPr>
          </a:p>
          <a:p>
            <a:pPr algn="just">
              <a:lnSpc>
                <a:spcPts val="2649"/>
              </a:lnSpc>
            </a:pPr>
            <a:r>
              <a:rPr lang="en-US" sz="287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Optimizer: Adam (lr=0.001)</a:t>
            </a:r>
          </a:p>
          <a:p>
            <a:pPr algn="just">
              <a:lnSpc>
                <a:spcPts val="2649"/>
              </a:lnSpc>
            </a:pPr>
          </a:p>
          <a:p>
            <a:pPr algn="just">
              <a:lnSpc>
                <a:spcPts val="2649"/>
              </a:lnSpc>
            </a:pPr>
            <a:r>
              <a:rPr lang="en-US" sz="287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Scheduler: </a:t>
            </a:r>
          </a:p>
          <a:p>
            <a:pPr algn="just">
              <a:lnSpc>
                <a:spcPts val="2649"/>
              </a:lnSpc>
            </a:pPr>
            <a:r>
              <a:rPr lang="en-US" sz="287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StepLR (decay every 7 epochs)</a:t>
            </a:r>
          </a:p>
          <a:p>
            <a:pPr algn="just" marL="159608" indent="-79804" lvl="1">
              <a:lnSpc>
                <a:spcPts val="680"/>
              </a:lnSpc>
              <a:buFont typeface="Arial"/>
              <a:buChar char="•"/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-7783336" y="-497301"/>
            <a:ext cx="7783336" cy="5016372"/>
            <a:chOff x="0" y="0"/>
            <a:chExt cx="4285688" cy="27621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85688" cy="2762133"/>
            </a:xfrm>
            <a:custGeom>
              <a:avLst/>
              <a:gdLst/>
              <a:ahLst/>
              <a:cxnLst/>
              <a:rect r="r" b="b" t="t" l="l"/>
              <a:pathLst>
                <a:path h="2762133" w="4285688">
                  <a:moveTo>
                    <a:pt x="2142844" y="0"/>
                  </a:moveTo>
                  <a:cubicBezTo>
                    <a:pt x="959384" y="0"/>
                    <a:pt x="0" y="618325"/>
                    <a:pt x="0" y="1381066"/>
                  </a:cubicBezTo>
                  <a:cubicBezTo>
                    <a:pt x="0" y="2143808"/>
                    <a:pt x="959384" y="2762133"/>
                    <a:pt x="2142844" y="2762133"/>
                  </a:cubicBezTo>
                  <a:cubicBezTo>
                    <a:pt x="3326304" y="2762133"/>
                    <a:pt x="4285688" y="2143808"/>
                    <a:pt x="4285688" y="1381066"/>
                  </a:cubicBezTo>
                  <a:cubicBezTo>
                    <a:pt x="4285688" y="618325"/>
                    <a:pt x="3326304" y="0"/>
                    <a:pt x="2142844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401783" y="249425"/>
              <a:ext cx="3482122" cy="2253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82011" y="1171575"/>
            <a:ext cx="7611068" cy="642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84"/>
              </a:lnSpc>
            </a:pPr>
            <a:r>
              <a:rPr lang="en-US" sz="5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Model Architecture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504232" cy="493881"/>
          </a:xfrm>
          <a:custGeom>
            <a:avLst/>
            <a:gdLst/>
            <a:ahLst/>
            <a:cxnLst/>
            <a:rect r="r" b="b" t="t" l="l"/>
            <a:pathLst>
              <a:path h="493881" w="504232">
                <a:moveTo>
                  <a:pt x="0" y="0"/>
                </a:moveTo>
                <a:lnTo>
                  <a:pt x="504232" y="0"/>
                </a:lnTo>
                <a:lnTo>
                  <a:pt x="504232" y="493881"/>
                </a:lnTo>
                <a:lnTo>
                  <a:pt x="0" y="4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9649" y="2326651"/>
            <a:ext cx="17448701" cy="5683219"/>
            <a:chOff x="0" y="0"/>
            <a:chExt cx="1506814" cy="4907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06814" cy="490785"/>
            </a:xfrm>
            <a:custGeom>
              <a:avLst/>
              <a:gdLst/>
              <a:ahLst/>
              <a:cxnLst/>
              <a:rect r="r" b="b" t="t" l="l"/>
              <a:pathLst>
                <a:path h="490785" w="1506814">
                  <a:moveTo>
                    <a:pt x="9318" y="0"/>
                  </a:moveTo>
                  <a:lnTo>
                    <a:pt x="1497497" y="0"/>
                  </a:lnTo>
                  <a:cubicBezTo>
                    <a:pt x="1499968" y="0"/>
                    <a:pt x="1502338" y="982"/>
                    <a:pt x="1504085" y="2729"/>
                  </a:cubicBezTo>
                  <a:cubicBezTo>
                    <a:pt x="1505833" y="4476"/>
                    <a:pt x="1506814" y="6846"/>
                    <a:pt x="1506814" y="9318"/>
                  </a:cubicBezTo>
                  <a:lnTo>
                    <a:pt x="1506814" y="481467"/>
                  </a:lnTo>
                  <a:cubicBezTo>
                    <a:pt x="1506814" y="483938"/>
                    <a:pt x="1505833" y="486308"/>
                    <a:pt x="1504085" y="488056"/>
                  </a:cubicBezTo>
                  <a:cubicBezTo>
                    <a:pt x="1502338" y="489803"/>
                    <a:pt x="1499968" y="490785"/>
                    <a:pt x="1497497" y="490785"/>
                  </a:cubicBezTo>
                  <a:lnTo>
                    <a:pt x="9318" y="490785"/>
                  </a:lnTo>
                  <a:cubicBezTo>
                    <a:pt x="6846" y="490785"/>
                    <a:pt x="4476" y="489803"/>
                    <a:pt x="2729" y="488056"/>
                  </a:cubicBezTo>
                  <a:cubicBezTo>
                    <a:pt x="982" y="486308"/>
                    <a:pt x="0" y="483938"/>
                    <a:pt x="0" y="481467"/>
                  </a:cubicBezTo>
                  <a:lnTo>
                    <a:pt x="0" y="9318"/>
                  </a:lnTo>
                  <a:cubicBezTo>
                    <a:pt x="0" y="6846"/>
                    <a:pt x="982" y="4476"/>
                    <a:pt x="2729" y="2729"/>
                  </a:cubicBezTo>
                  <a:cubicBezTo>
                    <a:pt x="4476" y="982"/>
                    <a:pt x="6846" y="0"/>
                    <a:pt x="9318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1506814" cy="5003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38085" y="2741992"/>
            <a:ext cx="442731" cy="445975"/>
          </a:xfrm>
          <a:custGeom>
            <a:avLst/>
            <a:gdLst/>
            <a:ahLst/>
            <a:cxnLst/>
            <a:rect r="r" b="b" t="t" l="l"/>
            <a:pathLst>
              <a:path h="445975" w="442731">
                <a:moveTo>
                  <a:pt x="0" y="0"/>
                </a:moveTo>
                <a:lnTo>
                  <a:pt x="442731" y="0"/>
                </a:lnTo>
                <a:lnTo>
                  <a:pt x="442731" y="445975"/>
                </a:lnTo>
                <a:lnTo>
                  <a:pt x="0" y="4459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8085" y="4396802"/>
            <a:ext cx="465490" cy="440946"/>
          </a:xfrm>
          <a:custGeom>
            <a:avLst/>
            <a:gdLst/>
            <a:ahLst/>
            <a:cxnLst/>
            <a:rect r="r" b="b" t="t" l="l"/>
            <a:pathLst>
              <a:path h="440946" w="465490">
                <a:moveTo>
                  <a:pt x="0" y="0"/>
                </a:moveTo>
                <a:lnTo>
                  <a:pt x="465490" y="0"/>
                </a:lnTo>
                <a:lnTo>
                  <a:pt x="465490" y="440946"/>
                </a:lnTo>
                <a:lnTo>
                  <a:pt x="0" y="4409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6726" y="5889397"/>
            <a:ext cx="580518" cy="507689"/>
          </a:xfrm>
          <a:custGeom>
            <a:avLst/>
            <a:gdLst/>
            <a:ahLst/>
            <a:cxnLst/>
            <a:rect r="r" b="b" t="t" l="l"/>
            <a:pathLst>
              <a:path h="507689" w="580518">
                <a:moveTo>
                  <a:pt x="0" y="0"/>
                </a:moveTo>
                <a:lnTo>
                  <a:pt x="580518" y="0"/>
                </a:lnTo>
                <a:lnTo>
                  <a:pt x="580518" y="507689"/>
                </a:lnTo>
                <a:lnTo>
                  <a:pt x="0" y="507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611550" y="3187967"/>
            <a:ext cx="7379697" cy="4144319"/>
            <a:chOff x="0" y="0"/>
            <a:chExt cx="2455519" cy="13789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55519" cy="1378980"/>
            </a:xfrm>
            <a:custGeom>
              <a:avLst/>
              <a:gdLst/>
              <a:ahLst/>
              <a:cxnLst/>
              <a:rect r="r" b="b" t="t" l="l"/>
              <a:pathLst>
                <a:path h="1378980" w="2455519">
                  <a:moveTo>
                    <a:pt x="24129" y="0"/>
                  </a:moveTo>
                  <a:lnTo>
                    <a:pt x="2431390" y="0"/>
                  </a:lnTo>
                  <a:cubicBezTo>
                    <a:pt x="2437789" y="0"/>
                    <a:pt x="2443926" y="2542"/>
                    <a:pt x="2448452" y="7067"/>
                  </a:cubicBezTo>
                  <a:cubicBezTo>
                    <a:pt x="2452977" y="11592"/>
                    <a:pt x="2455519" y="17730"/>
                    <a:pt x="2455519" y="24129"/>
                  </a:cubicBezTo>
                  <a:lnTo>
                    <a:pt x="2455519" y="1354851"/>
                  </a:lnTo>
                  <a:cubicBezTo>
                    <a:pt x="2455519" y="1361250"/>
                    <a:pt x="2452977" y="1367388"/>
                    <a:pt x="2448452" y="1371913"/>
                  </a:cubicBezTo>
                  <a:cubicBezTo>
                    <a:pt x="2443926" y="1376438"/>
                    <a:pt x="2437789" y="1378980"/>
                    <a:pt x="2431390" y="1378980"/>
                  </a:cubicBezTo>
                  <a:lnTo>
                    <a:pt x="24129" y="1378980"/>
                  </a:lnTo>
                  <a:cubicBezTo>
                    <a:pt x="17730" y="1378980"/>
                    <a:pt x="11592" y="1376438"/>
                    <a:pt x="7067" y="1371913"/>
                  </a:cubicBezTo>
                  <a:cubicBezTo>
                    <a:pt x="2542" y="1367388"/>
                    <a:pt x="0" y="1361250"/>
                    <a:pt x="0" y="1354851"/>
                  </a:cubicBezTo>
                  <a:lnTo>
                    <a:pt x="0" y="24129"/>
                  </a:lnTo>
                  <a:cubicBezTo>
                    <a:pt x="0" y="17730"/>
                    <a:pt x="2542" y="11592"/>
                    <a:pt x="7067" y="7067"/>
                  </a:cubicBezTo>
                  <a:cubicBezTo>
                    <a:pt x="11592" y="2542"/>
                    <a:pt x="17730" y="0"/>
                    <a:pt x="24129" y="0"/>
                  </a:cubicBezTo>
                  <a:close/>
                </a:path>
              </a:pathLst>
            </a:custGeom>
            <a:blipFill>
              <a:blip r:embed="rId10"/>
              <a:stretch>
                <a:fillRect l="-34132" t="0" r="-34132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-1353878" y="8600420"/>
            <a:ext cx="4383926" cy="43839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18957" y="7199925"/>
            <a:ext cx="809945" cy="80994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776515" y="955464"/>
            <a:ext cx="9956562" cy="782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4"/>
              </a:lnSpc>
            </a:pPr>
            <a:r>
              <a:rPr lang="en-US" sz="62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IMPLEMENTATION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32932" y="2806258"/>
            <a:ext cx="3653888" cy="117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081"/>
              </a:lnSpc>
            </a:pPr>
            <a:r>
              <a:rPr lang="en-US" b="true" sz="3582" spc="-19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Implemented in Jupyter Notebook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32932" y="4339058"/>
            <a:ext cx="3653888" cy="1177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081"/>
              </a:lnSpc>
            </a:pPr>
            <a:r>
              <a:rPr lang="en-US" b="true" sz="3582" spc="-19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Used DataLoader for batching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32932" y="6013222"/>
            <a:ext cx="5857811" cy="1983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1"/>
              </a:lnSpc>
            </a:pPr>
            <a:r>
              <a:rPr lang="en-US" b="true" sz="3582" spc="-19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tqdm for progress bar</a:t>
            </a:r>
          </a:p>
          <a:p>
            <a:pPr algn="just">
              <a:lnSpc>
                <a:spcPts val="3081"/>
              </a:lnSpc>
            </a:pPr>
          </a:p>
          <a:p>
            <a:pPr algn="just">
              <a:lnSpc>
                <a:spcPts val="3081"/>
              </a:lnSpc>
            </a:pPr>
            <a:r>
              <a:rPr lang="en-US" b="true" sz="3582" spc="-197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Trained for 3 epochs with batch size 16</a:t>
            </a:r>
          </a:p>
          <a:p>
            <a:pPr algn="just" marL="0" indent="0" lvl="1">
              <a:lnSpc>
                <a:spcPts val="308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469748" y="-11195906"/>
            <a:ext cx="23792048" cy="15010473"/>
            <a:chOff x="0" y="0"/>
            <a:chExt cx="128831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8312" cy="812800"/>
            </a:xfrm>
            <a:custGeom>
              <a:avLst/>
              <a:gdLst/>
              <a:ahLst/>
              <a:cxnLst/>
              <a:rect r="r" b="b" t="t" l="l"/>
              <a:pathLst>
                <a:path h="812800" w="1288312">
                  <a:moveTo>
                    <a:pt x="644156" y="0"/>
                  </a:moveTo>
                  <a:cubicBezTo>
                    <a:pt x="288399" y="0"/>
                    <a:pt x="0" y="181951"/>
                    <a:pt x="0" y="406400"/>
                  </a:cubicBezTo>
                  <a:cubicBezTo>
                    <a:pt x="0" y="630849"/>
                    <a:pt x="288399" y="812800"/>
                    <a:pt x="644156" y="812800"/>
                  </a:cubicBezTo>
                  <a:cubicBezTo>
                    <a:pt x="999914" y="812800"/>
                    <a:pt x="1288312" y="630849"/>
                    <a:pt x="1288312" y="406400"/>
                  </a:cubicBezTo>
                  <a:cubicBezTo>
                    <a:pt x="1288312" y="181951"/>
                    <a:pt x="999914" y="0"/>
                    <a:pt x="644156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0779" y="66675"/>
              <a:ext cx="1046754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41175" y="4224143"/>
            <a:ext cx="3222099" cy="322209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9906" r="0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9426276" y="4224143"/>
            <a:ext cx="3222099" cy="322209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51228" r="0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3211376" y="4224143"/>
            <a:ext cx="3222099" cy="322209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92453" r="-44340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854525" y="4224143"/>
            <a:ext cx="3222099" cy="322209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692047" y="7856838"/>
            <a:ext cx="3384577" cy="1644630"/>
            <a:chOff x="0" y="0"/>
            <a:chExt cx="292281" cy="1420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92281" cy="142025"/>
            </a:xfrm>
            <a:custGeom>
              <a:avLst/>
              <a:gdLst/>
              <a:ahLst/>
              <a:cxnLst/>
              <a:rect r="r" b="b" t="t" l="l"/>
              <a:pathLst>
                <a:path h="142025" w="292281">
                  <a:moveTo>
                    <a:pt x="71013" y="0"/>
                  </a:moveTo>
                  <a:lnTo>
                    <a:pt x="221269" y="0"/>
                  </a:lnTo>
                  <a:cubicBezTo>
                    <a:pt x="240102" y="0"/>
                    <a:pt x="258165" y="7482"/>
                    <a:pt x="271482" y="20799"/>
                  </a:cubicBezTo>
                  <a:cubicBezTo>
                    <a:pt x="284800" y="34117"/>
                    <a:pt x="292281" y="52179"/>
                    <a:pt x="292281" y="71013"/>
                  </a:cubicBezTo>
                  <a:lnTo>
                    <a:pt x="292281" y="71013"/>
                  </a:lnTo>
                  <a:cubicBezTo>
                    <a:pt x="292281" y="110232"/>
                    <a:pt x="260488" y="142025"/>
                    <a:pt x="221269" y="142025"/>
                  </a:cubicBezTo>
                  <a:lnTo>
                    <a:pt x="71013" y="142025"/>
                  </a:lnTo>
                  <a:cubicBezTo>
                    <a:pt x="52179" y="142025"/>
                    <a:pt x="34117" y="134543"/>
                    <a:pt x="20799" y="121226"/>
                  </a:cubicBezTo>
                  <a:cubicBezTo>
                    <a:pt x="7482" y="107909"/>
                    <a:pt x="0" y="89846"/>
                    <a:pt x="0" y="71013"/>
                  </a:cubicBezTo>
                  <a:lnTo>
                    <a:pt x="0" y="71013"/>
                  </a:lnTo>
                  <a:cubicBezTo>
                    <a:pt x="0" y="52179"/>
                    <a:pt x="7482" y="34117"/>
                    <a:pt x="20799" y="20799"/>
                  </a:cubicBezTo>
                  <a:cubicBezTo>
                    <a:pt x="34117" y="7482"/>
                    <a:pt x="52179" y="0"/>
                    <a:pt x="71013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92281" cy="170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  <a:r>
                <a:rPr lang="en-US" b="true" sz="2799" spc="-153">
                  <a:solidFill>
                    <a:srgbClr val="195233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ACCURACY: 92%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896438" y="7856838"/>
            <a:ext cx="2711574" cy="699334"/>
            <a:chOff x="0" y="0"/>
            <a:chExt cx="234163" cy="603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34163" cy="60392"/>
            </a:xfrm>
            <a:custGeom>
              <a:avLst/>
              <a:gdLst/>
              <a:ahLst/>
              <a:cxnLst/>
              <a:rect r="r" b="b" t="t" l="l"/>
              <a:pathLst>
                <a:path h="60392" w="234163">
                  <a:moveTo>
                    <a:pt x="30196" y="0"/>
                  </a:moveTo>
                  <a:lnTo>
                    <a:pt x="203967" y="0"/>
                  </a:lnTo>
                  <a:cubicBezTo>
                    <a:pt x="211975" y="0"/>
                    <a:pt x="219656" y="3181"/>
                    <a:pt x="225319" y="8844"/>
                  </a:cubicBezTo>
                  <a:cubicBezTo>
                    <a:pt x="230982" y="14507"/>
                    <a:pt x="234163" y="22188"/>
                    <a:pt x="234163" y="30196"/>
                  </a:cubicBezTo>
                  <a:lnTo>
                    <a:pt x="234163" y="30196"/>
                  </a:lnTo>
                  <a:cubicBezTo>
                    <a:pt x="234163" y="38205"/>
                    <a:pt x="230982" y="45885"/>
                    <a:pt x="225319" y="51548"/>
                  </a:cubicBezTo>
                  <a:cubicBezTo>
                    <a:pt x="219656" y="57211"/>
                    <a:pt x="211975" y="60392"/>
                    <a:pt x="203967" y="60392"/>
                  </a:cubicBezTo>
                  <a:lnTo>
                    <a:pt x="30196" y="60392"/>
                  </a:lnTo>
                  <a:cubicBezTo>
                    <a:pt x="22188" y="60392"/>
                    <a:pt x="14507" y="57211"/>
                    <a:pt x="8844" y="51548"/>
                  </a:cubicBezTo>
                  <a:cubicBezTo>
                    <a:pt x="3181" y="45885"/>
                    <a:pt x="0" y="38205"/>
                    <a:pt x="0" y="30196"/>
                  </a:cubicBezTo>
                  <a:lnTo>
                    <a:pt x="0" y="30196"/>
                  </a:lnTo>
                  <a:cubicBezTo>
                    <a:pt x="0" y="22188"/>
                    <a:pt x="3181" y="14507"/>
                    <a:pt x="8844" y="8844"/>
                  </a:cubicBezTo>
                  <a:cubicBezTo>
                    <a:pt x="14507" y="3181"/>
                    <a:pt x="22188" y="0"/>
                    <a:pt x="30196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234163" cy="60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3"/>
                </a:lnSpc>
              </a:pPr>
              <a:r>
                <a:rPr lang="en-US" b="true" sz="1599" spc="-87">
                  <a:solidFill>
                    <a:srgbClr val="195233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PRODUCT 02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683088" y="7856838"/>
            <a:ext cx="2711574" cy="699334"/>
            <a:chOff x="0" y="0"/>
            <a:chExt cx="234163" cy="6039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4163" cy="60392"/>
            </a:xfrm>
            <a:custGeom>
              <a:avLst/>
              <a:gdLst/>
              <a:ahLst/>
              <a:cxnLst/>
              <a:rect r="r" b="b" t="t" l="l"/>
              <a:pathLst>
                <a:path h="60392" w="234163">
                  <a:moveTo>
                    <a:pt x="30196" y="0"/>
                  </a:moveTo>
                  <a:lnTo>
                    <a:pt x="203967" y="0"/>
                  </a:lnTo>
                  <a:cubicBezTo>
                    <a:pt x="211975" y="0"/>
                    <a:pt x="219656" y="3181"/>
                    <a:pt x="225319" y="8844"/>
                  </a:cubicBezTo>
                  <a:cubicBezTo>
                    <a:pt x="230982" y="14507"/>
                    <a:pt x="234163" y="22188"/>
                    <a:pt x="234163" y="30196"/>
                  </a:cubicBezTo>
                  <a:lnTo>
                    <a:pt x="234163" y="30196"/>
                  </a:lnTo>
                  <a:cubicBezTo>
                    <a:pt x="234163" y="38205"/>
                    <a:pt x="230982" y="45885"/>
                    <a:pt x="225319" y="51548"/>
                  </a:cubicBezTo>
                  <a:cubicBezTo>
                    <a:pt x="219656" y="57211"/>
                    <a:pt x="211975" y="60392"/>
                    <a:pt x="203967" y="60392"/>
                  </a:cubicBezTo>
                  <a:lnTo>
                    <a:pt x="30196" y="60392"/>
                  </a:lnTo>
                  <a:cubicBezTo>
                    <a:pt x="22188" y="60392"/>
                    <a:pt x="14507" y="57211"/>
                    <a:pt x="8844" y="51548"/>
                  </a:cubicBezTo>
                  <a:cubicBezTo>
                    <a:pt x="3181" y="45885"/>
                    <a:pt x="0" y="38205"/>
                    <a:pt x="0" y="30196"/>
                  </a:cubicBezTo>
                  <a:lnTo>
                    <a:pt x="0" y="30196"/>
                  </a:lnTo>
                  <a:cubicBezTo>
                    <a:pt x="0" y="22188"/>
                    <a:pt x="3181" y="14507"/>
                    <a:pt x="8844" y="8844"/>
                  </a:cubicBezTo>
                  <a:cubicBezTo>
                    <a:pt x="14507" y="3181"/>
                    <a:pt x="22188" y="0"/>
                    <a:pt x="30196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234163" cy="60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63"/>
                </a:lnSpc>
              </a:pPr>
              <a:r>
                <a:rPr lang="en-US" b="true" sz="1599" spc="-87">
                  <a:solidFill>
                    <a:srgbClr val="195233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PRODUCT 03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6995450" y="5025247"/>
            <a:ext cx="809945" cy="80994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1639923" y="9258300"/>
            <a:ext cx="3969743" cy="396974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4831088" y="1503045"/>
            <a:ext cx="8115300" cy="1932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b="true">
                <a:solidFill>
                  <a:srgbClr val="195233"/>
                </a:solidFill>
                <a:latin typeface="Garet Bold"/>
                <a:ea typeface="Garet Bold"/>
                <a:cs typeface="Garet Bold"/>
                <a:sym typeface="Garet Bold"/>
              </a:rPr>
              <a:t>Evaluation of Our Model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5641175" y="7856838"/>
            <a:ext cx="3247562" cy="1644630"/>
            <a:chOff x="0" y="0"/>
            <a:chExt cx="280449" cy="14202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80449" cy="142025"/>
            </a:xfrm>
            <a:custGeom>
              <a:avLst/>
              <a:gdLst/>
              <a:ahLst/>
              <a:cxnLst/>
              <a:rect r="r" b="b" t="t" l="l"/>
              <a:pathLst>
                <a:path h="142025" w="280449">
                  <a:moveTo>
                    <a:pt x="71013" y="0"/>
                  </a:moveTo>
                  <a:lnTo>
                    <a:pt x="209437" y="0"/>
                  </a:lnTo>
                  <a:cubicBezTo>
                    <a:pt x="248656" y="0"/>
                    <a:pt x="280449" y="31793"/>
                    <a:pt x="280449" y="71013"/>
                  </a:cubicBezTo>
                  <a:lnTo>
                    <a:pt x="280449" y="71013"/>
                  </a:lnTo>
                  <a:cubicBezTo>
                    <a:pt x="280449" y="89846"/>
                    <a:pt x="272967" y="107909"/>
                    <a:pt x="259650" y="121226"/>
                  </a:cubicBezTo>
                  <a:cubicBezTo>
                    <a:pt x="246333" y="134543"/>
                    <a:pt x="228270" y="142025"/>
                    <a:pt x="209437" y="142025"/>
                  </a:cubicBezTo>
                  <a:lnTo>
                    <a:pt x="71013" y="142025"/>
                  </a:lnTo>
                  <a:cubicBezTo>
                    <a:pt x="52179" y="142025"/>
                    <a:pt x="34117" y="134543"/>
                    <a:pt x="20799" y="121226"/>
                  </a:cubicBezTo>
                  <a:cubicBezTo>
                    <a:pt x="7482" y="107909"/>
                    <a:pt x="0" y="89846"/>
                    <a:pt x="0" y="71013"/>
                  </a:cubicBezTo>
                  <a:lnTo>
                    <a:pt x="0" y="71013"/>
                  </a:lnTo>
                  <a:cubicBezTo>
                    <a:pt x="0" y="52179"/>
                    <a:pt x="7482" y="34117"/>
                    <a:pt x="20799" y="20799"/>
                  </a:cubicBezTo>
                  <a:cubicBezTo>
                    <a:pt x="34117" y="7482"/>
                    <a:pt x="52179" y="0"/>
                    <a:pt x="71013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280449" cy="170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  <a:r>
                <a:rPr lang="en-US" b="true" sz="2799" spc="-153">
                  <a:solidFill>
                    <a:srgbClr val="195233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PRECISION: 92%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426276" y="7856838"/>
            <a:ext cx="3247562" cy="1644630"/>
            <a:chOff x="0" y="0"/>
            <a:chExt cx="280449" cy="14202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80449" cy="142025"/>
            </a:xfrm>
            <a:custGeom>
              <a:avLst/>
              <a:gdLst/>
              <a:ahLst/>
              <a:cxnLst/>
              <a:rect r="r" b="b" t="t" l="l"/>
              <a:pathLst>
                <a:path h="142025" w="280449">
                  <a:moveTo>
                    <a:pt x="71013" y="0"/>
                  </a:moveTo>
                  <a:lnTo>
                    <a:pt x="209437" y="0"/>
                  </a:lnTo>
                  <a:cubicBezTo>
                    <a:pt x="248656" y="0"/>
                    <a:pt x="280449" y="31793"/>
                    <a:pt x="280449" y="71013"/>
                  </a:cubicBezTo>
                  <a:lnTo>
                    <a:pt x="280449" y="71013"/>
                  </a:lnTo>
                  <a:cubicBezTo>
                    <a:pt x="280449" y="89846"/>
                    <a:pt x="272967" y="107909"/>
                    <a:pt x="259650" y="121226"/>
                  </a:cubicBezTo>
                  <a:cubicBezTo>
                    <a:pt x="246333" y="134543"/>
                    <a:pt x="228270" y="142025"/>
                    <a:pt x="209437" y="142025"/>
                  </a:cubicBezTo>
                  <a:lnTo>
                    <a:pt x="71013" y="142025"/>
                  </a:lnTo>
                  <a:cubicBezTo>
                    <a:pt x="52179" y="142025"/>
                    <a:pt x="34117" y="134543"/>
                    <a:pt x="20799" y="121226"/>
                  </a:cubicBezTo>
                  <a:cubicBezTo>
                    <a:pt x="7482" y="107909"/>
                    <a:pt x="0" y="89846"/>
                    <a:pt x="0" y="71013"/>
                  </a:cubicBezTo>
                  <a:lnTo>
                    <a:pt x="0" y="71013"/>
                  </a:lnTo>
                  <a:cubicBezTo>
                    <a:pt x="0" y="52179"/>
                    <a:pt x="7482" y="34117"/>
                    <a:pt x="20799" y="20799"/>
                  </a:cubicBezTo>
                  <a:cubicBezTo>
                    <a:pt x="34117" y="7482"/>
                    <a:pt x="52179" y="0"/>
                    <a:pt x="71013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280449" cy="170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  <a:r>
                <a:rPr lang="en-US" b="true" sz="2799" spc="-153">
                  <a:solidFill>
                    <a:srgbClr val="195233"/>
                  </a:solidFill>
                  <a:latin typeface="Garet Bold"/>
                  <a:ea typeface="Garet Bold"/>
                  <a:cs typeface="Garet Bold"/>
                  <a:sym typeface="Garet Bold"/>
                </a:rPr>
                <a:t>F1-SCORE: 92%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3235813" y="7856838"/>
            <a:ext cx="3247562" cy="1644630"/>
            <a:chOff x="0" y="0"/>
            <a:chExt cx="280449" cy="14202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80449" cy="142025"/>
            </a:xfrm>
            <a:custGeom>
              <a:avLst/>
              <a:gdLst/>
              <a:ahLst/>
              <a:cxnLst/>
              <a:rect r="r" b="b" t="t" l="l"/>
              <a:pathLst>
                <a:path h="142025" w="280449">
                  <a:moveTo>
                    <a:pt x="71013" y="0"/>
                  </a:moveTo>
                  <a:lnTo>
                    <a:pt x="209437" y="0"/>
                  </a:lnTo>
                  <a:cubicBezTo>
                    <a:pt x="248656" y="0"/>
                    <a:pt x="280449" y="31793"/>
                    <a:pt x="280449" y="71013"/>
                  </a:cubicBezTo>
                  <a:lnTo>
                    <a:pt x="280449" y="71013"/>
                  </a:lnTo>
                  <a:cubicBezTo>
                    <a:pt x="280449" y="89846"/>
                    <a:pt x="272967" y="107909"/>
                    <a:pt x="259650" y="121226"/>
                  </a:cubicBezTo>
                  <a:cubicBezTo>
                    <a:pt x="246333" y="134543"/>
                    <a:pt x="228270" y="142025"/>
                    <a:pt x="209437" y="142025"/>
                  </a:cubicBezTo>
                  <a:lnTo>
                    <a:pt x="71013" y="142025"/>
                  </a:lnTo>
                  <a:cubicBezTo>
                    <a:pt x="52179" y="142025"/>
                    <a:pt x="34117" y="134543"/>
                    <a:pt x="20799" y="121226"/>
                  </a:cubicBezTo>
                  <a:cubicBezTo>
                    <a:pt x="7482" y="107909"/>
                    <a:pt x="0" y="89846"/>
                    <a:pt x="0" y="71013"/>
                  </a:cubicBezTo>
                  <a:lnTo>
                    <a:pt x="0" y="71013"/>
                  </a:lnTo>
                  <a:cubicBezTo>
                    <a:pt x="0" y="52179"/>
                    <a:pt x="7482" y="34117"/>
                    <a:pt x="20799" y="20799"/>
                  </a:cubicBezTo>
                  <a:cubicBezTo>
                    <a:pt x="34117" y="7482"/>
                    <a:pt x="52179" y="0"/>
                    <a:pt x="71013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28575"/>
              <a:ext cx="280449" cy="170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11"/>
                </a:lnSpc>
              </a:pPr>
              <a:r>
                <a:rPr lang="en-US" b="true" sz="2799" spc="-153">
                  <a:solidFill>
                    <a:srgbClr val="195233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RECALL: 92%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28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94123" y="-822215"/>
            <a:ext cx="20428023" cy="4627536"/>
            <a:chOff x="0" y="0"/>
            <a:chExt cx="1764099" cy="399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4099" cy="399619"/>
            </a:xfrm>
            <a:custGeom>
              <a:avLst/>
              <a:gdLst/>
              <a:ahLst/>
              <a:cxnLst/>
              <a:rect r="r" b="b" t="t" l="l"/>
              <a:pathLst>
                <a:path h="399619" w="1764099">
                  <a:moveTo>
                    <a:pt x="16675" y="0"/>
                  </a:moveTo>
                  <a:lnTo>
                    <a:pt x="1747424" y="0"/>
                  </a:lnTo>
                  <a:cubicBezTo>
                    <a:pt x="1756633" y="0"/>
                    <a:pt x="1764099" y="7466"/>
                    <a:pt x="1764099" y="16675"/>
                  </a:cubicBezTo>
                  <a:lnTo>
                    <a:pt x="1764099" y="382944"/>
                  </a:lnTo>
                  <a:cubicBezTo>
                    <a:pt x="1764099" y="392153"/>
                    <a:pt x="1756633" y="399619"/>
                    <a:pt x="1747424" y="399619"/>
                  </a:cubicBezTo>
                  <a:lnTo>
                    <a:pt x="16675" y="399619"/>
                  </a:lnTo>
                  <a:cubicBezTo>
                    <a:pt x="7466" y="399619"/>
                    <a:pt x="0" y="392153"/>
                    <a:pt x="0" y="382944"/>
                  </a:cubicBezTo>
                  <a:lnTo>
                    <a:pt x="0" y="16675"/>
                  </a:lnTo>
                  <a:cubicBezTo>
                    <a:pt x="0" y="7466"/>
                    <a:pt x="7466" y="0"/>
                    <a:pt x="16675" y="0"/>
                  </a:cubicBezTo>
                  <a:close/>
                </a:path>
              </a:pathLst>
            </a:custGeom>
            <a:solidFill>
              <a:srgbClr val="1952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64099" cy="4091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504232" cy="493881"/>
          </a:xfrm>
          <a:custGeom>
            <a:avLst/>
            <a:gdLst/>
            <a:ahLst/>
            <a:cxnLst/>
            <a:rect r="r" b="b" t="t" l="l"/>
            <a:pathLst>
              <a:path h="493881" w="504232">
                <a:moveTo>
                  <a:pt x="0" y="0"/>
                </a:moveTo>
                <a:lnTo>
                  <a:pt x="504232" y="0"/>
                </a:lnTo>
                <a:lnTo>
                  <a:pt x="504232" y="493881"/>
                </a:lnTo>
                <a:lnTo>
                  <a:pt x="0" y="4938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86585" y="906170"/>
            <a:ext cx="5333493" cy="3425793"/>
            <a:chOff x="0" y="0"/>
            <a:chExt cx="1718298" cy="11036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18298" cy="1103692"/>
            </a:xfrm>
            <a:custGeom>
              <a:avLst/>
              <a:gdLst/>
              <a:ahLst/>
              <a:cxnLst/>
              <a:rect r="r" b="b" t="t" l="l"/>
              <a:pathLst>
                <a:path h="1103692" w="1718298">
                  <a:moveTo>
                    <a:pt x="33386" y="0"/>
                  </a:moveTo>
                  <a:lnTo>
                    <a:pt x="1684912" y="0"/>
                  </a:lnTo>
                  <a:cubicBezTo>
                    <a:pt x="1693767" y="0"/>
                    <a:pt x="1702258" y="3517"/>
                    <a:pt x="1708520" y="9779"/>
                  </a:cubicBezTo>
                  <a:cubicBezTo>
                    <a:pt x="1714781" y="16040"/>
                    <a:pt x="1718298" y="24532"/>
                    <a:pt x="1718298" y="33386"/>
                  </a:cubicBezTo>
                  <a:lnTo>
                    <a:pt x="1718298" y="1070306"/>
                  </a:lnTo>
                  <a:cubicBezTo>
                    <a:pt x="1718298" y="1079160"/>
                    <a:pt x="1714781" y="1087652"/>
                    <a:pt x="1708520" y="1093913"/>
                  </a:cubicBezTo>
                  <a:cubicBezTo>
                    <a:pt x="1702258" y="1100175"/>
                    <a:pt x="1693767" y="1103692"/>
                    <a:pt x="1684912" y="1103692"/>
                  </a:cubicBezTo>
                  <a:lnTo>
                    <a:pt x="33386" y="1103692"/>
                  </a:lnTo>
                  <a:cubicBezTo>
                    <a:pt x="24532" y="1103692"/>
                    <a:pt x="16040" y="1100175"/>
                    <a:pt x="9779" y="1093913"/>
                  </a:cubicBezTo>
                  <a:cubicBezTo>
                    <a:pt x="3517" y="1087652"/>
                    <a:pt x="0" y="1079160"/>
                    <a:pt x="0" y="1070306"/>
                  </a:cubicBezTo>
                  <a:lnTo>
                    <a:pt x="0" y="33386"/>
                  </a:lnTo>
                  <a:cubicBezTo>
                    <a:pt x="0" y="24532"/>
                    <a:pt x="3517" y="16040"/>
                    <a:pt x="9779" y="9779"/>
                  </a:cubicBezTo>
                  <a:cubicBezTo>
                    <a:pt x="16040" y="3517"/>
                    <a:pt x="24532" y="0"/>
                    <a:pt x="3338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765" r="0" b="-1765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6477253" y="906170"/>
            <a:ext cx="5333493" cy="3425793"/>
            <a:chOff x="0" y="0"/>
            <a:chExt cx="1718298" cy="11036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18298" cy="1103692"/>
            </a:xfrm>
            <a:custGeom>
              <a:avLst/>
              <a:gdLst/>
              <a:ahLst/>
              <a:cxnLst/>
              <a:rect r="r" b="b" t="t" l="l"/>
              <a:pathLst>
                <a:path h="1103692" w="1718298">
                  <a:moveTo>
                    <a:pt x="33386" y="0"/>
                  </a:moveTo>
                  <a:lnTo>
                    <a:pt x="1684912" y="0"/>
                  </a:lnTo>
                  <a:cubicBezTo>
                    <a:pt x="1693767" y="0"/>
                    <a:pt x="1702258" y="3517"/>
                    <a:pt x="1708520" y="9779"/>
                  </a:cubicBezTo>
                  <a:cubicBezTo>
                    <a:pt x="1714781" y="16040"/>
                    <a:pt x="1718298" y="24532"/>
                    <a:pt x="1718298" y="33386"/>
                  </a:cubicBezTo>
                  <a:lnTo>
                    <a:pt x="1718298" y="1070306"/>
                  </a:lnTo>
                  <a:cubicBezTo>
                    <a:pt x="1718298" y="1079160"/>
                    <a:pt x="1714781" y="1087652"/>
                    <a:pt x="1708520" y="1093913"/>
                  </a:cubicBezTo>
                  <a:cubicBezTo>
                    <a:pt x="1702258" y="1100175"/>
                    <a:pt x="1693767" y="1103692"/>
                    <a:pt x="1684912" y="1103692"/>
                  </a:cubicBezTo>
                  <a:lnTo>
                    <a:pt x="33386" y="1103692"/>
                  </a:lnTo>
                  <a:cubicBezTo>
                    <a:pt x="24532" y="1103692"/>
                    <a:pt x="16040" y="1100175"/>
                    <a:pt x="9779" y="1093913"/>
                  </a:cubicBezTo>
                  <a:cubicBezTo>
                    <a:pt x="3517" y="1087652"/>
                    <a:pt x="0" y="1079160"/>
                    <a:pt x="0" y="1070306"/>
                  </a:cubicBezTo>
                  <a:lnTo>
                    <a:pt x="0" y="33386"/>
                  </a:lnTo>
                  <a:cubicBezTo>
                    <a:pt x="0" y="24532"/>
                    <a:pt x="3517" y="16040"/>
                    <a:pt x="9779" y="9779"/>
                  </a:cubicBezTo>
                  <a:cubicBezTo>
                    <a:pt x="16040" y="3517"/>
                    <a:pt x="24532" y="0"/>
                    <a:pt x="3338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198" r="0" b="-4198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067922" y="906170"/>
            <a:ext cx="5333493" cy="3425793"/>
            <a:chOff x="0" y="0"/>
            <a:chExt cx="1718298" cy="11036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18298" cy="1103692"/>
            </a:xfrm>
            <a:custGeom>
              <a:avLst/>
              <a:gdLst/>
              <a:ahLst/>
              <a:cxnLst/>
              <a:rect r="r" b="b" t="t" l="l"/>
              <a:pathLst>
                <a:path h="1103692" w="1718298">
                  <a:moveTo>
                    <a:pt x="33386" y="0"/>
                  </a:moveTo>
                  <a:lnTo>
                    <a:pt x="1684912" y="0"/>
                  </a:lnTo>
                  <a:cubicBezTo>
                    <a:pt x="1693767" y="0"/>
                    <a:pt x="1702258" y="3517"/>
                    <a:pt x="1708520" y="9779"/>
                  </a:cubicBezTo>
                  <a:cubicBezTo>
                    <a:pt x="1714781" y="16040"/>
                    <a:pt x="1718298" y="24532"/>
                    <a:pt x="1718298" y="33386"/>
                  </a:cubicBezTo>
                  <a:lnTo>
                    <a:pt x="1718298" y="1070306"/>
                  </a:lnTo>
                  <a:cubicBezTo>
                    <a:pt x="1718298" y="1079160"/>
                    <a:pt x="1714781" y="1087652"/>
                    <a:pt x="1708520" y="1093913"/>
                  </a:cubicBezTo>
                  <a:cubicBezTo>
                    <a:pt x="1702258" y="1100175"/>
                    <a:pt x="1693767" y="1103692"/>
                    <a:pt x="1684912" y="1103692"/>
                  </a:cubicBezTo>
                  <a:lnTo>
                    <a:pt x="33386" y="1103692"/>
                  </a:lnTo>
                  <a:cubicBezTo>
                    <a:pt x="24532" y="1103692"/>
                    <a:pt x="16040" y="1100175"/>
                    <a:pt x="9779" y="1093913"/>
                  </a:cubicBezTo>
                  <a:cubicBezTo>
                    <a:pt x="3517" y="1087652"/>
                    <a:pt x="0" y="1079160"/>
                    <a:pt x="0" y="1070306"/>
                  </a:cubicBezTo>
                  <a:lnTo>
                    <a:pt x="0" y="33386"/>
                  </a:lnTo>
                  <a:cubicBezTo>
                    <a:pt x="0" y="24532"/>
                    <a:pt x="3517" y="16040"/>
                    <a:pt x="9779" y="9779"/>
                  </a:cubicBezTo>
                  <a:cubicBezTo>
                    <a:pt x="16040" y="3517"/>
                    <a:pt x="24532" y="0"/>
                    <a:pt x="3338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765" r="0" b="-1765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6744315" y="556997"/>
            <a:ext cx="1029969" cy="102996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070322" y="9736756"/>
            <a:ext cx="2856854" cy="285685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319860" y="1062457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24041" y="1062457"/>
            <a:ext cx="847412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SERVICE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28628" y="1062457"/>
            <a:ext cx="110573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923945" y="1062457"/>
            <a:ext cx="1335355" cy="221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874"/>
              </a:lnSpc>
              <a:spcBef>
                <a:spcPct val="0"/>
              </a:spcBef>
            </a:pPr>
            <a:r>
              <a:rPr lang="en-US" sz="1453" spc="-79">
                <a:solidFill>
                  <a:srgbClr val="195233"/>
                </a:solidFill>
                <a:latin typeface="Garet"/>
                <a:ea typeface="Garet"/>
                <a:cs typeface="Garet"/>
                <a:sym typeface="Garet"/>
              </a:rPr>
              <a:t>CONTACT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0335" y="6081259"/>
            <a:ext cx="13525765" cy="3655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1982" indent="-355991" lvl="1">
              <a:lnSpc>
                <a:spcPts val="4254"/>
              </a:lnSpc>
              <a:spcBef>
                <a:spcPct val="0"/>
              </a:spcBef>
              <a:buFont typeface="Arial"/>
              <a:buChar char="•"/>
            </a:pPr>
            <a:r>
              <a:rPr lang="en-US" sz="3297" spc="-181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tron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erf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ance overa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ll</a:t>
            </a:r>
          </a:p>
          <a:p>
            <a:pPr algn="just" marL="711982" indent="-355991" lvl="1">
              <a:lnSpc>
                <a:spcPts val="4254"/>
              </a:lnSpc>
              <a:spcBef>
                <a:spcPct val="0"/>
              </a:spcBef>
              <a:buFont typeface="Arial"/>
              <a:buChar char="•"/>
            </a:pP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iscla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ssif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ications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n s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il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ar cl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sses</a:t>
            </a:r>
          </a:p>
          <a:p>
            <a:pPr algn="just" marL="711982" indent="-355991" lvl="1">
              <a:lnSpc>
                <a:spcPts val="4254"/>
              </a:lnSpc>
              <a:spcBef>
                <a:spcPct val="0"/>
              </a:spcBef>
              <a:buFont typeface="Arial"/>
              <a:buChar char="•"/>
            </a:pP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PR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Cu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v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 sho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:</a:t>
            </a:r>
          </a:p>
          <a:p>
            <a:pPr algn="just" marL="711982" indent="-355991" lvl="1">
              <a:lnSpc>
                <a:spcPts val="4254"/>
              </a:lnSpc>
              <a:spcBef>
                <a:spcPct val="0"/>
              </a:spcBef>
              <a:buFont typeface="Arial"/>
              <a:buChar char="•"/>
            </a:pP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H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i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gh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AP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fo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ost c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ss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es</a:t>
            </a:r>
          </a:p>
          <a:p>
            <a:pPr algn="just" marL="711982" indent="-355991" lvl="1">
              <a:lnSpc>
                <a:spcPts val="4254"/>
              </a:lnSpc>
              <a:spcBef>
                <a:spcPct val="0"/>
              </a:spcBef>
              <a:buFont typeface="Arial"/>
              <a:buChar char="•"/>
            </a:pP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L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er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AP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f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or so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(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,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G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ra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e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Bla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c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k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Ro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=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0.44)</a:t>
            </a:r>
          </a:p>
          <a:p>
            <a:pPr algn="just" marL="711982" indent="-355991" lvl="1">
              <a:lnSpc>
                <a:spcPts val="4254"/>
              </a:lnSpc>
              <a:spcBef>
                <a:spcPct val="0"/>
              </a:spcBef>
              <a:buFont typeface="Arial"/>
              <a:buChar char="•"/>
            </a:pP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ROC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AUC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mos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tly 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~0.98–1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.</a:t>
            </a:r>
            <a:r>
              <a:rPr lang="en-US" sz="3297" spc="-181" strike="noStrike" u="none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00</a:t>
            </a:r>
          </a:p>
          <a:p>
            <a:pPr algn="just" marL="0" indent="0" lvl="1">
              <a:lnSpc>
                <a:spcPts val="4254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86585" y="5038964"/>
            <a:ext cx="8733323" cy="786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1"/>
              </a:lnSpc>
            </a:pPr>
            <a:r>
              <a:rPr lang="en-US" sz="6229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Evaluation Insights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95084" y="2055942"/>
            <a:ext cx="6874588" cy="68745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EF8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8751" y="2055942"/>
            <a:ext cx="11982986" cy="7949343"/>
            <a:chOff x="0" y="0"/>
            <a:chExt cx="1897799" cy="12589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7799" cy="1258973"/>
            </a:xfrm>
            <a:custGeom>
              <a:avLst/>
              <a:gdLst/>
              <a:ahLst/>
              <a:cxnLst/>
              <a:rect r="r" b="b" t="t" l="l"/>
              <a:pathLst>
                <a:path h="1258973" w="1897799">
                  <a:moveTo>
                    <a:pt x="14860" y="0"/>
                  </a:moveTo>
                  <a:lnTo>
                    <a:pt x="1882939" y="0"/>
                  </a:lnTo>
                  <a:cubicBezTo>
                    <a:pt x="1891146" y="0"/>
                    <a:pt x="1897799" y="6653"/>
                    <a:pt x="1897799" y="14860"/>
                  </a:cubicBezTo>
                  <a:lnTo>
                    <a:pt x="1897799" y="1244113"/>
                  </a:lnTo>
                  <a:cubicBezTo>
                    <a:pt x="1897799" y="1252320"/>
                    <a:pt x="1891146" y="1258973"/>
                    <a:pt x="1882939" y="1258973"/>
                  </a:cubicBezTo>
                  <a:lnTo>
                    <a:pt x="14860" y="1258973"/>
                  </a:lnTo>
                  <a:cubicBezTo>
                    <a:pt x="6653" y="1258973"/>
                    <a:pt x="0" y="1252320"/>
                    <a:pt x="0" y="1244113"/>
                  </a:cubicBezTo>
                  <a:lnTo>
                    <a:pt x="0" y="14860"/>
                  </a:lnTo>
                  <a:cubicBezTo>
                    <a:pt x="0" y="6653"/>
                    <a:pt x="6653" y="0"/>
                    <a:pt x="14860" y="0"/>
                  </a:cubicBezTo>
                  <a:close/>
                </a:path>
              </a:pathLst>
            </a:custGeom>
            <a:blipFill>
              <a:blip r:embed="rId2"/>
              <a:stretch>
                <a:fillRect l="-339" t="0" r="-339" b="0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375168" y="3260968"/>
            <a:ext cx="4912832" cy="4464536"/>
          </a:xfrm>
          <a:custGeom>
            <a:avLst/>
            <a:gdLst/>
            <a:ahLst/>
            <a:cxnLst/>
            <a:rect r="r" b="b" t="t" l="l"/>
            <a:pathLst>
              <a:path h="4464536" w="4912832">
                <a:moveTo>
                  <a:pt x="0" y="0"/>
                </a:moveTo>
                <a:lnTo>
                  <a:pt x="4912832" y="0"/>
                </a:lnTo>
                <a:lnTo>
                  <a:pt x="4912832" y="4464537"/>
                </a:lnTo>
                <a:lnTo>
                  <a:pt x="0" y="44645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340240" y="871761"/>
            <a:ext cx="8115300" cy="998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60"/>
              </a:lnSpc>
            </a:pPr>
            <a:r>
              <a:rPr lang="en-US" sz="8000" b="tru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ROC CURVE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DAGmROx7j-4</dc:identifier>
  <dcterms:modified xsi:type="dcterms:W3CDTF">2011-08-01T06:04:30Z</dcterms:modified>
  <cp:revision>1</cp:revision>
  <dc:title>Life in Love with plants</dc:title>
</cp:coreProperties>
</file>